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  <p:sldMasterId id="2147483700" r:id="rId3"/>
    <p:sldMasterId id="2147483712" r:id="rId4"/>
    <p:sldMasterId id="2147483724" r:id="rId5"/>
    <p:sldMasterId id="2147483736" r:id="rId6"/>
    <p:sldMasterId id="2147483748" r:id="rId7"/>
    <p:sldMasterId id="2147483764" r:id="rId8"/>
    <p:sldMasterId id="2147483776" r:id="rId9"/>
    <p:sldMasterId id="2147483788" r:id="rId10"/>
  </p:sldMasterIdLst>
  <p:notesMasterIdLst>
    <p:notesMasterId r:id="rId53"/>
  </p:notesMasterIdLst>
  <p:sldIdLst>
    <p:sldId id="291" r:id="rId11"/>
    <p:sldId id="256" r:id="rId12"/>
    <p:sldId id="259" r:id="rId13"/>
    <p:sldId id="260" r:id="rId14"/>
    <p:sldId id="292" r:id="rId15"/>
    <p:sldId id="261" r:id="rId16"/>
    <p:sldId id="262" r:id="rId17"/>
    <p:sldId id="263" r:id="rId18"/>
    <p:sldId id="293" r:id="rId19"/>
    <p:sldId id="264" r:id="rId20"/>
    <p:sldId id="294" r:id="rId21"/>
    <p:sldId id="295" r:id="rId22"/>
    <p:sldId id="296" r:id="rId23"/>
    <p:sldId id="266" r:id="rId24"/>
    <p:sldId id="269" r:id="rId25"/>
    <p:sldId id="297" r:id="rId26"/>
    <p:sldId id="270" r:id="rId27"/>
    <p:sldId id="271" r:id="rId28"/>
    <p:sldId id="273" r:id="rId29"/>
    <p:sldId id="272" r:id="rId30"/>
    <p:sldId id="298" r:id="rId31"/>
    <p:sldId id="274" r:id="rId32"/>
    <p:sldId id="275" r:id="rId33"/>
    <p:sldId id="276" r:id="rId34"/>
    <p:sldId id="277" r:id="rId35"/>
    <p:sldId id="278" r:id="rId36"/>
    <p:sldId id="279" r:id="rId37"/>
    <p:sldId id="281" r:id="rId38"/>
    <p:sldId id="299" r:id="rId39"/>
    <p:sldId id="300" r:id="rId40"/>
    <p:sldId id="301" r:id="rId41"/>
    <p:sldId id="280" r:id="rId42"/>
    <p:sldId id="282" r:id="rId43"/>
    <p:sldId id="283" r:id="rId44"/>
    <p:sldId id="302" r:id="rId45"/>
    <p:sldId id="284" r:id="rId46"/>
    <p:sldId id="286" r:id="rId47"/>
    <p:sldId id="285" r:id="rId48"/>
    <p:sldId id="303" r:id="rId49"/>
    <p:sldId id="288" r:id="rId50"/>
    <p:sldId id="289" r:id="rId51"/>
    <p:sldId id="29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F2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 snapToGrid="0">
      <p:cViewPr>
        <p:scale>
          <a:sx n="125" d="100"/>
          <a:sy n="125" d="100"/>
        </p:scale>
        <p:origin x="-1332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F030-A529-4D91-B5CD-9478972D1D8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C5130-82E2-4E46-90FA-A519A0C06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6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5130-82E2-4E46-90FA-A519A0C0693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6DD3BB-166C-4574-BE0B-300C1324968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01B20-6997-46F8-9A1A-E3D3453EF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23F009-1BE3-4A43-AE26-1F245E64B480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D8EB5C-A6CF-4AE9-A48E-E569BE696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2CD26E-6910-473D-B7E6-9767E3D61270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E3B8E-AEE5-4596-B1EA-A4080CDD0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FCE59-C14A-4213-8370-3F643A197BD4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D2FA2F-FE76-4958-8D60-51D676448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4E7E8-6FE0-43BE-9072-6BFF6CB58E72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1B967A-EBEE-4F52-BDD9-0BC3B6B1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FE9A71-04BE-40F2-9E90-8670D1AE9673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06D2B-A7B9-4F59-A59A-77DC94B7A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DD7BFA-A06C-4EA9-B9F6-A3012100AF9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7A5F6B-4299-41C7-90D0-DDDCA422B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739A1C-D358-4914-A294-10A754DFFF12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6E5275-D848-46D2-A600-DF046876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7BB0C5-54F7-4C29-BDC1-81E002E42DB7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E25875-1530-4694-A74D-C1C78F706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E3EBFD-7D12-4BAD-8567-96058EA5E2F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3721EE-64C0-4740-AE0C-F001C7A22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F25D4-5364-4976-95B6-2A1727F08248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16CC96-1ADC-40A6-880A-FDC29DEFC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066A2A-1C7F-46DF-87D4-0DE98929BCAE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6AEFF7-64B6-47B9-AAE7-FB42E3869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184000-F740-44DE-AC68-0F86A7E1F148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339A5D-B4C2-4519-BCA0-323F12BB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4EB35-90F4-4C28-AC86-6F41E58D5548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B88560-A9C7-4F83-8A15-C94A40BA0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845B3B-72A7-48D5-9445-039E293FD7F0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C911BE-17C4-4FCD-8F2D-7988EFB9E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68B964-32B6-4E05-B1A7-0E4FBF3FB77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519DD1-E697-4BC7-98B6-5CA1D8CF4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4D38E5-2DBA-44B9-8CB3-C53492E8D333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1F8FAB-D4F7-4971-93AE-DA359720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32417F-863E-4A77-BEEC-78A2CF033838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951609-5287-4B93-9647-BE38E1E14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3D9750-4FCE-4991-8C97-417A6BC97611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3133CF-5D38-4376-A3FB-0F304806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56BD90-D408-43E7-975C-61E8ED2B09A6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FBB95-5201-4D0D-A76B-35909178C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15B384-489F-4AE1-B6FB-CAED702E55BB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6114EE-AE75-4B73-BDA5-3E2F20A62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176862-034E-4ACD-ADD4-23FC01F5D337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F0D564-DE0E-47DF-8946-9C9DD842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240D7A-D48B-46AD-B4AC-54B6AA1B683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E5DF61-837B-45AD-874B-1184ED27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C874F-D43D-4CC6-8161-7A4860693C60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B14B26-D90D-4726-A3ED-FA60901E3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21F243-5C5A-44CA-AF6B-D5A58721081A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321F15-B8A3-4CBB-A386-6AC768970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A26760-5F35-4105-BF70-D507F5A06EA9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06D6A0-026B-4DC0-9272-6A89C9199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2332CE-61F0-4461-838B-48BCFDB44CBD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1CF279-9352-4C43-9BAD-1617175B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6C5E54-BF66-4BA6-B2FD-C6E94EE4147F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4D16B8-689C-4C23-A7E3-AB5524B74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323AD5-E95C-4572-A766-F3FA262C0E4D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F600F-22D5-4E8F-B6D2-AFEA426A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18C72A-46F2-4F16-8960-50EF62EF5CF7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8C9A66-1601-4ACD-B2BD-88AA66502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65C41F-1DE7-4C19-B2EE-E2853120C0E7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673C68-B318-4F9E-BD15-68F3676D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8CC79F-8F4F-4E88-8D10-1EBC481212CE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4017D1-9599-45E7-95C7-578751CE3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FA019C-D894-4551-A284-B57B53A4F5D0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E034E0-A920-4C48-8D9C-4716227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079DE5-3BC2-4E46-B811-F9ADABF827CA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5FDE28-5F28-4EFD-9918-BD3A4471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74536D-A111-43BA-9294-273E512EBBAA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82313-1B87-4E76-BE72-EA3BFB292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2B1877-BCF0-4B3D-8B60-D3FAFE2509CE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7C4DD0-1A14-40DF-91F2-D7BCFCE0B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978C58-700F-4938-8557-16EF5EE43FA6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3E8189-5205-4E90-81E5-E5F549586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4F4F88-8F22-483C-9C79-FA8A9D63679A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B88BA3-97D6-4992-BDFB-007E1455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4BACA2-CACA-4DB1-A172-D53FC1F4782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680D77-6380-4426-836E-2BAA6E4F6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3B3787-DC9A-441B-B76A-3FE8D2F34DD9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A4C3FD-213F-467A-894C-4E97C494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E777A6-988D-4499-AD1F-F8304B94AF35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E842B1-3A47-4E4C-90DD-75CAAF904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187111-E409-438B-85E8-86C8E938A437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C50C3-1D3C-4251-98B4-4689F106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7A3B50-7294-4CE0-8948-7A73419BB8D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6A3C71-6F04-4EC3-B550-B45C4B55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F1F25D-9E96-4B78-B457-7D42FBF7FD50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E96422-3279-47E4-959E-3107A7D9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AEB27B-454C-49B5-9B90-D6189BB6056A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A98CD-3E51-4DCD-B026-F1AA0A797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3076F4-81CF-4ADA-9AF5-569B5B6889B1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1BA576-7DFA-44DF-8013-35E699B99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018F5B-08B1-4804-9E32-8EF0898FDBEF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3848B-C75B-41BF-8B78-8BA068DC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51A2DE-C4AB-495F-B2A4-6A53B475B102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76354C-F861-43C8-8653-88745510C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4FF7F9-52BA-4DD8-A86A-96432B0A6C44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165D6A-D76D-4DF4-AA29-6DEEA83E7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C6DD4C-D833-4CFE-B89D-B57A2D4FAD01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B27409-D05D-4294-98FE-0B19A283B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431AB3-949E-4196-B9EB-41679A5A99D5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3D4BA3-317F-425F-A988-DDF8DB31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AC2FD2-4D6F-4532-8F71-42D3B70FA45A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845933-AD9E-4900-A8E8-E6F2703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7EEB8D-60A6-4436-82DA-143AECFA2DD7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2B8F81-3484-46B5-AA88-873E430C4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1BABCE-7EFD-403A-9B3C-05C3DBECD3F3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9A4A53-BF2A-4B4E-BD3E-03CC157CF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15BE09-E557-4C66-A6A5-BE050A8D8DD0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A3B2E3-AC06-44D4-A6CD-469EDC75E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EC0304-CF26-455E-BE7C-0E64F49253FE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B0AAAF-8CC4-4031-972A-6134DB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DCE14C-3B3F-4395-A962-D7DB34165919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E31B6-DC34-4A8E-81BC-AE1B6CCA8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BF4A04-CF56-4701-9D45-05E135B42FA9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1D154D-E43E-4CCB-A24E-3D6760A5D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4393CF-20B5-49FE-A526-C59A6ED13969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CD46AC-E7E5-4B12-A740-A33231A40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A3A7E9-5E92-4C54-8F2F-E0170CF95656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242E8E-DEA5-4826-9341-9780A309E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7C8B10-9FB8-42FE-BC41-7A71F5F8C25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A2B8E9-2A24-457A-BD39-AA9C901FE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93017F-C885-4F3F-9F8A-EE0594C69D20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96E51-0233-4E5C-BF2E-771AA068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D4714-8358-4B1E-9137-A507FC3EBEC4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CDCCE0-E7D1-483F-B4E7-2C1AAF307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75C9DE-FF88-4A1B-BFC8-BA9C117FD0C8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289DC8-AB48-420F-AC01-0BADCB3D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jpeg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What are the plural forms of the following words?</a:t>
            </a:r>
          </a:p>
          <a:p>
            <a:r>
              <a:rPr lang="en-US" i="1" dirty="0"/>
              <a:t>t</a:t>
            </a:r>
            <a:r>
              <a:rPr lang="en-US" i="1" dirty="0" smtClean="0"/>
              <a:t>horax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6F2D8F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thoraces</a:t>
            </a:r>
          </a:p>
          <a:p>
            <a:r>
              <a:rPr lang="en-US" i="1" dirty="0" smtClean="0"/>
              <a:t>appendix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6F2D8F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appendices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63034" y="1819821"/>
            <a:ext cx="4199963" cy="41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atrium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D8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atria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myopathy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D8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myopathies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90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965978"/>
          <a:ext cx="8534400" cy="3108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Combining Form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Combining Form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arthr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joint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hepat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liver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cardi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heart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infer/o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below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cephal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head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log/o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rib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neur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nerve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gastr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stomach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super/o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above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965978"/>
          <a:ext cx="8534400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Prefix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ante-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before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two; both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endo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in; within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hypo-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below; below normal;</a:t>
                      </a:r>
                      <a:r>
                        <a:rPr lang="en-US" sz="2400" baseline="0" dirty="0" smtClean="0"/>
                        <a:t> deficient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peri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around; surrounding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tachy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fast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965978"/>
          <a:ext cx="8534400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Suffix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algia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pain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emia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blood condition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itis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inflammation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study of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abnormal condition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tomy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 of cutting; incision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What are the meanings of the following word parts?</a:t>
            </a:r>
          </a:p>
          <a:p>
            <a:r>
              <a:rPr lang="en-US" i="1" dirty="0" err="1" smtClean="0"/>
              <a:t>anter</a:t>
            </a:r>
            <a:r>
              <a:rPr lang="en-US" i="1" dirty="0" smtClean="0"/>
              <a:t>/o		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front</a:t>
            </a:r>
          </a:p>
          <a:p>
            <a:r>
              <a:rPr lang="en-US" i="1" dirty="0" smtClean="0"/>
              <a:t>cervic/o		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neck; cervix</a:t>
            </a:r>
          </a:p>
          <a:p>
            <a:r>
              <a:rPr lang="en-US" i="1" dirty="0" smtClean="0"/>
              <a:t>poster/o		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back; behind</a:t>
            </a:r>
          </a:p>
          <a:p>
            <a:r>
              <a:rPr lang="en-US" i="1" dirty="0" err="1" smtClean="0"/>
              <a:t>brady</a:t>
            </a:r>
            <a:r>
              <a:rPr lang="en-US" i="1" dirty="0" smtClean="0"/>
              <a:t>-		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slow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1999" y="2236720"/>
            <a:ext cx="4190995" cy="42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intra-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i="1" dirty="0" smtClean="0">
                <a:latin typeface="Trebuchet MS" panose="020B0603020202020204" pitchFamily="34" charset="0"/>
                <a:cs typeface="Arial" pitchFamily="34" charset="0"/>
              </a:rPr>
              <a:t>		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within; into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cyte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i="1" dirty="0" smtClean="0">
                <a:latin typeface="Trebuchet MS" panose="020B0603020202020204" pitchFamily="34" charset="0"/>
                <a:cs typeface="Arial" pitchFamily="34" charset="0"/>
              </a:rPr>
              <a:t>		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cell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oma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i="1" dirty="0" smtClean="0">
                <a:latin typeface="Trebuchet MS" panose="020B0603020202020204" pitchFamily="34" charset="0"/>
                <a:cs typeface="Arial" pitchFamily="34" charset="0"/>
              </a:rPr>
              <a:t>		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tumor; mass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pathy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i="1" dirty="0" smtClean="0">
                <a:latin typeface="Trebuchet MS" panose="020B0603020202020204" pitchFamily="34" charset="0"/>
                <a:cs typeface="Arial" pitchFamily="34" charset="0"/>
              </a:rPr>
              <a:t>		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25794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r>
              <a:rPr lang="en-US" dirty="0" smtClean="0">
                <a:cs typeface="Arial"/>
              </a:rPr>
              <a:t>—the study of the structures of the body</a:t>
            </a:r>
            <a:endParaRPr lang="en-US" dirty="0" smtClean="0"/>
          </a:p>
          <a:p>
            <a:r>
              <a:rPr lang="en-US" b="1" dirty="0" smtClean="0"/>
              <a:t>Physiology</a:t>
            </a:r>
            <a:r>
              <a:rPr lang="en-US" dirty="0" smtClean="0">
                <a:cs typeface="Arial"/>
              </a:rPr>
              <a:t>—the study of the functions of body structures</a:t>
            </a:r>
            <a:endParaRPr lang="en-US" dirty="0" smtClean="0"/>
          </a:p>
          <a:p>
            <a:r>
              <a:rPr lang="en-US" b="1" dirty="0" err="1" smtClean="0"/>
              <a:t>Pathophysiology</a:t>
            </a:r>
            <a:r>
              <a:rPr lang="en-US" dirty="0" smtClean="0">
                <a:cs typeface="Arial"/>
              </a:rPr>
              <a:t>—the study of disease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OZMedia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026" name="Picture 2" descr="T:\Project Files\Stanhope_Turnbull_Intro to Med Term\Supplements\PowerPoint\Art\Ch1-7\Converted\shutterstock_1740498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08026" y="4167325"/>
            <a:ext cx="3356746" cy="2237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739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dirty="0" smtClean="0"/>
              <a:t>Used when referencing location, position, and direction of the body</a:t>
            </a:r>
          </a:p>
          <a:p>
            <a:r>
              <a:rPr lang="en-US" dirty="0" smtClean="0"/>
              <a:t>Standing upright, head and feet facing forward, arms at sides, palms facing forward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2050" name="Picture 2" descr="T:\Project Files\Stanhope_Turnbull_Intro to Med Term\Supplements\PowerPoint\Art\Ch1-7\Converted\01-0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85002" y="1747742"/>
            <a:ext cx="2205264" cy="45099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Views of the Human Body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3074" name="Picture 2" descr="T:\Project Files\Stanhope_Turnbull_Intro to Med Term\Supplements\PowerPoint\Art\Ch1-7\Converted\01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83728" y="1663336"/>
            <a:ext cx="4976544" cy="4888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3774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Planes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2050" name="Picture 2" descr="T:\Project Files\Stanhope_Turnbull_Intro to Med Term\Supplements\PowerPoint\Art\Ch1-7\Converted\01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55" y="1560006"/>
            <a:ext cx="2644294" cy="4919151"/>
          </a:xfrm>
          <a:prstGeom prst="rect">
            <a:avLst/>
          </a:prstGeom>
          <a:noFill/>
        </p:spPr>
      </p:pic>
      <p:pic>
        <p:nvPicPr>
          <p:cNvPr id="2051" name="Picture 3" descr="T:\Project Files\Stanhope_Turnbull_Intro to Med Term\Supplements\PowerPoint\Art\Ch1-7\Converted\01-06 copy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32913" y="1689463"/>
            <a:ext cx="2808287" cy="4756905"/>
          </a:xfrm>
          <a:prstGeom prst="rect">
            <a:avLst/>
          </a:prstGeom>
          <a:noFill/>
        </p:spPr>
      </p:pic>
      <p:pic>
        <p:nvPicPr>
          <p:cNvPr id="2052" name="Picture 4" descr="T:\Project Files\Stanhope_Turnbull_Intro to Med Term\Supplements\PowerPoint\Art\Ch1-7\Converted\01-07 copy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32414" y="1915886"/>
            <a:ext cx="3165729" cy="4452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019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i="1" dirty="0" smtClean="0"/>
              <a:t>Which plane divides the body into equal left and right halves?</a:t>
            </a:r>
          </a:p>
          <a:p>
            <a:pPr>
              <a:buNone/>
            </a:pPr>
            <a:r>
              <a:rPr lang="en-US" i="1" dirty="0" smtClean="0">
                <a:solidFill>
                  <a:srgbClr val="6F2D8F"/>
                </a:solidFill>
              </a:rPr>
              <a:t>		</a:t>
            </a:r>
            <a:r>
              <a:rPr lang="en-US" dirty="0" err="1" smtClean="0">
                <a:solidFill>
                  <a:srgbClr val="660066"/>
                </a:solidFill>
              </a:rPr>
              <a:t>midsagittal</a:t>
            </a:r>
            <a:r>
              <a:rPr lang="en-US" dirty="0" smtClean="0">
                <a:solidFill>
                  <a:srgbClr val="660066"/>
                </a:solidFill>
              </a:rPr>
              <a:t> plane</a:t>
            </a:r>
          </a:p>
          <a:p>
            <a:pPr marL="514350" indent="-514350"/>
            <a:r>
              <a:rPr lang="en-US" i="1" dirty="0" smtClean="0"/>
              <a:t>Which plane divides the body into upper and lower sections?</a:t>
            </a:r>
          </a:p>
          <a:p>
            <a:pPr>
              <a:buNone/>
            </a:pPr>
            <a:r>
              <a:rPr lang="en-US" i="1" dirty="0" smtClean="0">
                <a:solidFill>
                  <a:srgbClr val="6F2D8F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transverse plane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49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Basics and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96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for Anatomical Location, Position, 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Anterior</a:t>
            </a:r>
            <a:r>
              <a:rPr lang="en-US" dirty="0" smtClean="0">
                <a:cs typeface="Arial"/>
              </a:rPr>
              <a:t>—head end</a:t>
            </a:r>
            <a:endParaRPr lang="en-US" dirty="0" smtClean="0"/>
          </a:p>
          <a:p>
            <a:r>
              <a:rPr lang="en-US" b="1" dirty="0" smtClean="0"/>
              <a:t>Ventral</a:t>
            </a:r>
            <a:r>
              <a:rPr lang="en-US" dirty="0" smtClean="0">
                <a:cs typeface="Arial"/>
              </a:rPr>
              <a:t>—belly side</a:t>
            </a:r>
            <a:endParaRPr lang="en-US" dirty="0" smtClean="0"/>
          </a:p>
          <a:p>
            <a:r>
              <a:rPr lang="en-US" b="1" dirty="0" smtClean="0"/>
              <a:t>Posterior</a:t>
            </a:r>
            <a:r>
              <a:rPr lang="en-US" dirty="0" smtClean="0">
                <a:cs typeface="Arial"/>
              </a:rPr>
              <a:t>—tail end or rear</a:t>
            </a:r>
            <a:endParaRPr lang="en-US" dirty="0" smtClean="0"/>
          </a:p>
          <a:p>
            <a:r>
              <a:rPr lang="en-US" b="1" dirty="0" smtClean="0"/>
              <a:t>Dorsal</a:t>
            </a:r>
            <a:r>
              <a:rPr lang="en-US" dirty="0" smtClean="0">
                <a:cs typeface="Arial"/>
              </a:rPr>
              <a:t>—back of the body</a:t>
            </a:r>
            <a:endParaRPr lang="en-US" dirty="0" smtClean="0"/>
          </a:p>
          <a:p>
            <a:r>
              <a:rPr lang="en-US" b="1" dirty="0" smtClean="0"/>
              <a:t>Medial</a:t>
            </a:r>
            <a:r>
              <a:rPr lang="en-US" dirty="0" smtClean="0">
                <a:cs typeface="Arial"/>
              </a:rPr>
              <a:t>—near the midline</a:t>
            </a:r>
            <a:endParaRPr lang="en-US" dirty="0" smtClean="0"/>
          </a:p>
          <a:p>
            <a:r>
              <a:rPr lang="en-US" b="1" dirty="0" smtClean="0"/>
              <a:t>Lateral</a:t>
            </a:r>
            <a:r>
              <a:rPr lang="en-US" dirty="0" smtClean="0">
                <a:cs typeface="Arial"/>
              </a:rPr>
              <a:t>—near the side of the body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2033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for Anatomical Location, Position, 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Proximal</a:t>
            </a:r>
            <a:r>
              <a:rPr lang="en-US" dirty="0" smtClean="0">
                <a:cs typeface="Arial"/>
              </a:rPr>
              <a:t>—near the point of origin</a:t>
            </a:r>
            <a:endParaRPr lang="en-US" dirty="0" smtClean="0"/>
          </a:p>
          <a:p>
            <a:r>
              <a:rPr lang="en-US" b="1" dirty="0" smtClean="0"/>
              <a:t>Distal</a:t>
            </a:r>
            <a:r>
              <a:rPr lang="en-US" dirty="0" smtClean="0">
                <a:cs typeface="Arial"/>
              </a:rPr>
              <a:t>—away from the point of origin</a:t>
            </a:r>
            <a:endParaRPr lang="en-US" dirty="0" smtClean="0"/>
          </a:p>
          <a:p>
            <a:r>
              <a:rPr lang="en-US" b="1" dirty="0" smtClean="0"/>
              <a:t>Superior</a:t>
            </a:r>
            <a:r>
              <a:rPr lang="en-US" dirty="0" smtClean="0">
                <a:cs typeface="Arial"/>
              </a:rPr>
              <a:t>—closer to the top of the head</a:t>
            </a:r>
            <a:endParaRPr lang="en-US" dirty="0" smtClean="0"/>
          </a:p>
          <a:p>
            <a:r>
              <a:rPr lang="en-US" b="1" dirty="0" smtClean="0"/>
              <a:t>Inferior</a:t>
            </a:r>
            <a:r>
              <a:rPr lang="en-US" dirty="0" smtClean="0">
                <a:cs typeface="Arial"/>
              </a:rPr>
              <a:t>—closer to the soles of the feet</a:t>
            </a:r>
            <a:endParaRPr lang="en-US" dirty="0" smtClean="0"/>
          </a:p>
          <a:p>
            <a:r>
              <a:rPr lang="en-US" b="1" dirty="0" smtClean="0"/>
              <a:t>Cephalic</a:t>
            </a:r>
            <a:r>
              <a:rPr lang="en-US" dirty="0" smtClean="0">
                <a:cs typeface="Arial"/>
              </a:rPr>
              <a:t>—near the head</a:t>
            </a:r>
            <a:endParaRPr lang="en-US" dirty="0" smtClean="0"/>
          </a:p>
          <a:p>
            <a:r>
              <a:rPr lang="en-US" b="1" dirty="0" smtClean="0"/>
              <a:t>Caudal</a:t>
            </a:r>
            <a:r>
              <a:rPr lang="en-US" dirty="0" smtClean="0">
                <a:cs typeface="Arial"/>
              </a:rPr>
              <a:t>—near the tail or inferior end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dirty="0" smtClean="0"/>
              <a:t>Erect</a:t>
            </a:r>
          </a:p>
          <a:p>
            <a:r>
              <a:rPr lang="en-US" dirty="0" smtClean="0"/>
              <a:t>Fowler’s position</a:t>
            </a:r>
          </a:p>
          <a:p>
            <a:r>
              <a:rPr lang="en-US" dirty="0" smtClean="0"/>
              <a:t>Knee-chest</a:t>
            </a:r>
          </a:p>
          <a:p>
            <a:r>
              <a:rPr lang="en-US" dirty="0" smtClean="0"/>
              <a:t>Lateral</a:t>
            </a:r>
          </a:p>
          <a:p>
            <a:r>
              <a:rPr lang="en-US" dirty="0" smtClean="0"/>
              <a:t>Prone</a:t>
            </a:r>
          </a:p>
          <a:p>
            <a:r>
              <a:rPr lang="en-US" dirty="0" smtClean="0"/>
              <a:t>Sims’ position</a:t>
            </a:r>
          </a:p>
          <a:p>
            <a:r>
              <a:rPr lang="en-US" dirty="0" smtClean="0"/>
              <a:t>Supine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3074" name="Picture 2" descr="T:\Project Files\Stanhope_Turnbull_Intro to Med Term\Supplements\PowerPoint\Art\Ch1-7\Converted\01-08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08022" y="1645303"/>
            <a:ext cx="2347847" cy="1146296"/>
          </a:xfrm>
          <a:prstGeom prst="rect">
            <a:avLst/>
          </a:prstGeom>
          <a:noFill/>
        </p:spPr>
      </p:pic>
      <p:pic>
        <p:nvPicPr>
          <p:cNvPr id="3075" name="Picture 3" descr="T:\Project Files\Stanhope_Turnbull_Intro to Med Term\Supplements\PowerPoint\Art\Ch1-7\Converted\01-09 copy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43641" y="2856386"/>
            <a:ext cx="2145232" cy="974127"/>
          </a:xfrm>
          <a:prstGeom prst="rect">
            <a:avLst/>
          </a:prstGeom>
          <a:noFill/>
        </p:spPr>
      </p:pic>
      <p:pic>
        <p:nvPicPr>
          <p:cNvPr id="3076" name="Picture 4" descr="T:\Project Files\Stanhope_Turnbull_Intro to Med Term\Supplements\PowerPoint\Art\Ch1-7\Converted\01-10 copy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93976" y="3932422"/>
            <a:ext cx="2643094" cy="538408"/>
          </a:xfrm>
          <a:prstGeom prst="rect">
            <a:avLst/>
          </a:prstGeom>
          <a:noFill/>
        </p:spPr>
      </p:pic>
      <p:pic>
        <p:nvPicPr>
          <p:cNvPr id="3077" name="Picture 5" descr="T:\Project Files\Stanhope_Turnbull_Intro to Med Term\Supplements\PowerPoint\Art\Ch1-7\Converted\01-11 copy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5533528" y="4589412"/>
            <a:ext cx="2965374" cy="854604"/>
          </a:xfrm>
          <a:prstGeom prst="rect">
            <a:avLst/>
          </a:prstGeom>
          <a:noFill/>
        </p:spPr>
      </p:pic>
      <p:pic>
        <p:nvPicPr>
          <p:cNvPr id="3078" name="Picture 6" descr="T:\Project Files\Stanhope_Turnbull_Intro to Med Term\Supplements\PowerPoint\Art\Ch1-7\Converted\01-12 copy.t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50541" y="5520667"/>
            <a:ext cx="2945560" cy="608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8754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i="1" dirty="0" smtClean="0"/>
              <a:t>What word means “near the midline or center of the body”?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medial</a:t>
            </a:r>
          </a:p>
          <a:p>
            <a:pPr marL="514350" indent="-514350"/>
            <a:r>
              <a:rPr lang="en-US" i="1" dirty="0" smtClean="0"/>
              <a:t>What is the name of the body position used for CT and MRI scans?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supine position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404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1026" name="Picture 2" descr="T:\Project Files\Stanhope_Turnbull_Intro to Med Term\Supplements\PowerPoint\Art\Ch1-7\Converted\01-1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18028" y="1708102"/>
            <a:ext cx="5507944" cy="4643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6029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Quadrants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2050" name="Picture 2" descr="T:\Project Files\Stanhope_Turnbull_Intro to Med Term\Supplements\PowerPoint\Art\Ch1-7\Converted\01-1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81613" y="1806152"/>
            <a:ext cx="4380774" cy="465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8643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Regions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3074" name="Picture 2" descr="T:\Project Files\Stanhope_Turnbull_Intro to Med Term\Supplements\PowerPoint\Art\Ch1-7\Converted\01-1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86489" y="1660404"/>
            <a:ext cx="4371022" cy="4648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7671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i="1" dirty="0" smtClean="0"/>
              <a:t>Which body cavity protects the heart and lungs?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thoracic cavity</a:t>
            </a:r>
          </a:p>
          <a:p>
            <a:pPr marL="514350" indent="-514350"/>
            <a:r>
              <a:rPr lang="en-US" i="1" dirty="0" smtClean="0"/>
              <a:t>What is the name of the abdominal region that contains the belly button?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umbilical region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00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the Body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4098" name="Picture 2" descr="T:\Project Files\Stanhope_Turnbull_Intro to Med Term\Supplements\PowerPoint\Art\Ch1-7\Converted\05-0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2728" y="1831895"/>
            <a:ext cx="6838545" cy="4098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438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cells include </a:t>
            </a:r>
            <a:r>
              <a:rPr lang="en-US" b="1" dirty="0" smtClean="0"/>
              <a:t>muscle cells</a:t>
            </a:r>
            <a:r>
              <a:rPr lang="en-US" dirty="0" smtClean="0"/>
              <a:t>, </a:t>
            </a:r>
            <a:r>
              <a:rPr lang="en-US" b="1" dirty="0" smtClean="0"/>
              <a:t>epithelial cells</a:t>
            </a:r>
            <a:r>
              <a:rPr lang="en-US" dirty="0" smtClean="0"/>
              <a:t>, </a:t>
            </a:r>
            <a:r>
              <a:rPr lang="en-US" b="1" dirty="0" smtClean="0"/>
              <a:t>fat cells</a:t>
            </a:r>
            <a:r>
              <a:rPr lang="en-US" dirty="0" smtClean="0"/>
              <a:t>, and </a:t>
            </a:r>
            <a:r>
              <a:rPr lang="en-US" b="1" dirty="0" smtClean="0"/>
              <a:t>nerve cells</a:t>
            </a:r>
          </a:p>
          <a:p>
            <a:r>
              <a:rPr lang="en-US" dirty="0" smtClean="0"/>
              <a:t>Cell division occurs through </a:t>
            </a:r>
            <a:r>
              <a:rPr lang="en-US" b="1" dirty="0" smtClean="0"/>
              <a:t>mitosis</a:t>
            </a:r>
            <a:r>
              <a:rPr lang="en-US" dirty="0" smtClean="0"/>
              <a:t> (most cells) or </a:t>
            </a:r>
            <a:r>
              <a:rPr lang="en-US" b="1" dirty="0" smtClean="0"/>
              <a:t>meiosis</a:t>
            </a:r>
            <a:r>
              <a:rPr lang="en-US" dirty="0" smtClean="0"/>
              <a:t> (sex cells)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Medical Terminology?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Medical terminology </a:t>
            </a:r>
            <a:r>
              <a:rPr lang="en-US" dirty="0" smtClean="0"/>
              <a:t>can be considered a language</a:t>
            </a:r>
          </a:p>
          <a:p>
            <a:r>
              <a:rPr lang="en-US" dirty="0" smtClean="0"/>
              <a:t>Knowing the meanings of common word parts can help you decode the meanings of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kentoh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026" name="Picture 2" descr="T:\Project Files\Stanhope_Turnbull_Intro to Med Term\Supplements\PowerPoint\Art\Ch1-7\Converted\shutterstock_1928973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31771" y="3809847"/>
            <a:ext cx="4924334" cy="263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335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Epithelial tissue</a:t>
            </a:r>
            <a:r>
              <a:rPr lang="en-US" dirty="0" smtClean="0">
                <a:cs typeface="Arial"/>
              </a:rPr>
              <a:t>—forms skin, organ linings, and some glands</a:t>
            </a:r>
          </a:p>
          <a:p>
            <a:r>
              <a:rPr lang="en-US" b="1" dirty="0" smtClean="0">
                <a:cs typeface="Arial"/>
              </a:rPr>
              <a:t>Connective tissue</a:t>
            </a:r>
            <a:r>
              <a:rPr lang="en-US" dirty="0" smtClean="0">
                <a:cs typeface="Arial"/>
              </a:rPr>
              <a:t>—supports and connects organs and body tissues</a:t>
            </a:r>
          </a:p>
          <a:p>
            <a:r>
              <a:rPr lang="en-US" b="1" dirty="0" smtClean="0">
                <a:cs typeface="Arial"/>
              </a:rPr>
              <a:t>Muscle tissue</a:t>
            </a:r>
            <a:r>
              <a:rPr lang="en-US" dirty="0" smtClean="0">
                <a:cs typeface="Arial"/>
              </a:rPr>
              <a:t>—contracts to produce bodily movement</a:t>
            </a:r>
          </a:p>
          <a:p>
            <a:r>
              <a:rPr lang="en-US" b="1" dirty="0" smtClean="0">
                <a:cs typeface="Arial"/>
              </a:rPr>
              <a:t>Nervous tissue</a:t>
            </a:r>
            <a:r>
              <a:rPr lang="en-US" dirty="0" smtClean="0">
                <a:cs typeface="Arial"/>
              </a:rPr>
              <a:t>—receives and conducts electrochemical impulses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several kinds of tissue that work together to perform a specific function</a:t>
            </a:r>
          </a:p>
          <a:p>
            <a:r>
              <a:rPr lang="en-US" dirty="0" smtClean="0"/>
              <a:t>For example, the heart is composed of muscle, connective, nervous, and epithelial tissue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Liya</a:t>
            </a:r>
            <a:r>
              <a:rPr lang="en-US" sz="700" dirty="0" smtClean="0"/>
              <a:t> Graphics/Shutterstock.com</a:t>
            </a:r>
            <a:endParaRPr lang="en-US" sz="700" dirty="0"/>
          </a:p>
        </p:txBody>
      </p:sp>
      <p:pic>
        <p:nvPicPr>
          <p:cNvPr id="6146" name="Picture 2" descr="T:\Project Files\Stanhope_Turnbull_Intro to Med Term\Supplements\PowerPoint\Art\Ch1-7\Converted\shutterstock_2336283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6689" y="3823063"/>
            <a:ext cx="3940707" cy="25769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Body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dirty="0" err="1" smtClean="0"/>
              <a:t>Integumentary</a:t>
            </a:r>
            <a:endParaRPr lang="en-US" dirty="0" smtClean="0"/>
          </a:p>
          <a:p>
            <a:r>
              <a:rPr lang="en-US" dirty="0" smtClean="0"/>
              <a:t>Skeletal</a:t>
            </a:r>
          </a:p>
          <a:p>
            <a:r>
              <a:rPr lang="en-US" dirty="0" smtClean="0"/>
              <a:t>Muscular</a:t>
            </a:r>
          </a:p>
          <a:p>
            <a:r>
              <a:rPr lang="en-US" dirty="0" smtClean="0"/>
              <a:t>Nervous</a:t>
            </a:r>
          </a:p>
          <a:p>
            <a:r>
              <a:rPr lang="en-US" dirty="0" smtClean="0"/>
              <a:t>Endocrine</a:t>
            </a:r>
          </a:p>
          <a:p>
            <a:r>
              <a:rPr lang="en-US" dirty="0" smtClean="0"/>
              <a:t>Respiratory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0029" y="1595838"/>
            <a:ext cx="433469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Cardiovascular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Lymphatic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Digestive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Urinary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Reproductive (male and female)</a:t>
            </a:r>
          </a:p>
        </p:txBody>
      </p:sp>
    </p:spTree>
    <p:extLst>
      <p:ext uri="{BB962C8B-B14F-4D97-AF65-F5344CB8AC3E}">
        <p14:creationId xmlns:p14="http://schemas.microsoft.com/office/powerpoint/2010/main" val="3249191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038600" cy="5105400"/>
          </a:xfrm>
        </p:spPr>
        <p:txBody>
          <a:bodyPr/>
          <a:lstStyle/>
          <a:p>
            <a:r>
              <a:rPr lang="en-US" i="1" dirty="0" smtClean="0"/>
              <a:t>Which body system is shown here?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lymphatic system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3612" y="636442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7170" name="Picture 2" descr="T:\Project Files\Stanhope_Turnbull_Intro to Med Term\Supplements\PowerPoint\Art\Ch1-7\Converted\01-1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2418" y="1314714"/>
            <a:ext cx="2204103" cy="4834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689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Terms for 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</a:p>
          <a:p>
            <a:r>
              <a:rPr lang="en-US" dirty="0" smtClean="0"/>
              <a:t>Autoimmune</a:t>
            </a:r>
          </a:p>
          <a:p>
            <a:r>
              <a:rPr lang="en-US" dirty="0" smtClean="0"/>
              <a:t>Benign</a:t>
            </a:r>
          </a:p>
          <a:p>
            <a:r>
              <a:rPr lang="en-US" dirty="0" smtClean="0"/>
              <a:t>Chronic</a:t>
            </a:r>
          </a:p>
          <a:p>
            <a:r>
              <a:rPr lang="en-US" dirty="0" smtClean="0"/>
              <a:t>Congenital</a:t>
            </a:r>
          </a:p>
          <a:p>
            <a:r>
              <a:rPr lang="en-US" dirty="0" smtClean="0"/>
              <a:t>Convalescence</a:t>
            </a:r>
          </a:p>
          <a:p>
            <a:r>
              <a:rPr lang="en-US" dirty="0" smtClean="0"/>
              <a:t>Debilitating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65442" y="1600200"/>
            <a:ext cx="4038600" cy="4525963"/>
          </a:xfrm>
        </p:spPr>
        <p:txBody>
          <a:bodyPr/>
          <a:lstStyle/>
          <a:p>
            <a:r>
              <a:rPr lang="en-US" dirty="0" smtClean="0"/>
              <a:t>Endemic</a:t>
            </a:r>
          </a:p>
          <a:p>
            <a:r>
              <a:rPr lang="en-US" dirty="0" smtClean="0"/>
              <a:t>Endogenous</a:t>
            </a:r>
          </a:p>
          <a:p>
            <a:r>
              <a:rPr lang="en-US" dirty="0" smtClean="0"/>
              <a:t>Epidemic</a:t>
            </a:r>
          </a:p>
          <a:p>
            <a:r>
              <a:rPr lang="en-US" dirty="0" smtClean="0"/>
              <a:t>Exogenous</a:t>
            </a:r>
          </a:p>
          <a:p>
            <a:r>
              <a:rPr lang="en-US" dirty="0" smtClean="0"/>
              <a:t>Genetic</a:t>
            </a:r>
          </a:p>
          <a:p>
            <a:r>
              <a:rPr lang="en-US" dirty="0" smtClean="0"/>
              <a:t>Hypersensitivity</a:t>
            </a:r>
          </a:p>
          <a:p>
            <a:r>
              <a:rPr lang="en-US" dirty="0" smtClean="0"/>
              <a:t>Iatrogenic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9317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Terms for 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</a:t>
            </a:r>
          </a:p>
          <a:p>
            <a:r>
              <a:rPr lang="en-US" dirty="0" smtClean="0"/>
              <a:t>Immunological</a:t>
            </a:r>
          </a:p>
          <a:p>
            <a:r>
              <a:rPr lang="en-US" dirty="0" smtClean="0"/>
              <a:t>Infectious</a:t>
            </a:r>
          </a:p>
          <a:p>
            <a:r>
              <a:rPr lang="en-US" dirty="0" smtClean="0"/>
              <a:t>Inflammatory</a:t>
            </a:r>
          </a:p>
          <a:p>
            <a:r>
              <a:rPr lang="en-US" dirty="0" smtClean="0"/>
              <a:t>Ischemic</a:t>
            </a:r>
          </a:p>
          <a:p>
            <a:r>
              <a:rPr lang="en-US" dirty="0" smtClean="0"/>
              <a:t>Malignant</a:t>
            </a:r>
          </a:p>
          <a:p>
            <a:r>
              <a:rPr lang="en-US" dirty="0" smtClean="0"/>
              <a:t>Metabolic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65442" y="1600200"/>
            <a:ext cx="4038600" cy="4525963"/>
          </a:xfrm>
        </p:spPr>
        <p:txBody>
          <a:bodyPr/>
          <a:lstStyle/>
          <a:p>
            <a:r>
              <a:rPr lang="en-US" dirty="0" err="1" smtClean="0"/>
              <a:t>Neoplastic</a:t>
            </a:r>
            <a:endParaRPr lang="en-US" dirty="0" smtClean="0"/>
          </a:p>
          <a:p>
            <a:r>
              <a:rPr lang="en-US" dirty="0" err="1" smtClean="0"/>
              <a:t>Nosocomial</a:t>
            </a:r>
            <a:endParaRPr lang="en-US" dirty="0" smtClean="0"/>
          </a:p>
          <a:p>
            <a:r>
              <a:rPr lang="en-US" dirty="0" smtClean="0"/>
              <a:t>Nutritional</a:t>
            </a:r>
          </a:p>
          <a:p>
            <a:r>
              <a:rPr lang="en-US" dirty="0" smtClean="0"/>
              <a:t>Opportunistic</a:t>
            </a:r>
          </a:p>
          <a:p>
            <a:r>
              <a:rPr lang="en-US" dirty="0" smtClean="0"/>
              <a:t>Syndrome</a:t>
            </a:r>
          </a:p>
          <a:p>
            <a:r>
              <a:rPr lang="en-US" dirty="0" smtClean="0"/>
              <a:t>Terminal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17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Define the following descriptive medical terms:</a:t>
            </a:r>
          </a:p>
          <a:p>
            <a:r>
              <a:rPr lang="en-US" i="1" dirty="0" smtClean="0"/>
              <a:t>chronic</a:t>
            </a: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long duration and slow progression</a:t>
            </a:r>
          </a:p>
          <a:p>
            <a:r>
              <a:rPr lang="en-US" i="1" dirty="0" smtClean="0"/>
              <a:t>debilitating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having a weakening or fatiguing effect</a:t>
            </a:r>
          </a:p>
          <a:p>
            <a:r>
              <a:rPr lang="en-US" i="1" dirty="0" smtClean="0"/>
              <a:t>ischemic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caused by temporary deficiency in blood flow</a:t>
            </a:r>
          </a:p>
          <a:p>
            <a:r>
              <a:rPr lang="en-US" i="1" dirty="0" smtClean="0"/>
              <a:t>terminal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treatments but no cure; fatal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05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Manifestation</a:t>
            </a:r>
          </a:p>
          <a:p>
            <a:r>
              <a:rPr lang="en-US" dirty="0"/>
              <a:t>Inspection</a:t>
            </a:r>
          </a:p>
          <a:p>
            <a:r>
              <a:rPr lang="en-US" dirty="0"/>
              <a:t>Auscultation</a:t>
            </a:r>
          </a:p>
          <a:p>
            <a:r>
              <a:rPr lang="en-US" dirty="0"/>
              <a:t>Palpation</a:t>
            </a:r>
          </a:p>
          <a:p>
            <a:r>
              <a:rPr lang="en-US" dirty="0"/>
              <a:t>Percussion</a:t>
            </a:r>
          </a:p>
          <a:p>
            <a:r>
              <a:rPr lang="en-US" dirty="0"/>
              <a:t>Olfaction</a:t>
            </a:r>
          </a:p>
          <a:p>
            <a:r>
              <a:rPr lang="en-US" dirty="0"/>
              <a:t>Diagnostic testing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NPFire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8194" name="Picture 2" descr="T:\Project Files\Stanhope_Turnbull_Intro to Med Term\Supplements\PowerPoint\Art\Ch1-7\Converted\shutterstock_3094424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7527" y="2055207"/>
            <a:ext cx="3528015" cy="3528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923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What is the difference between signs and symptoms?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Signs are objective observations made by 	healthcare professionals; symptoms refer to 	a patient’s awareness of abnormalities or 	discomfort; signs can be observed and 	measured; symptoms can be neither 	observed nor measured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6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Medical Abbreviations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965978"/>
          <a:ext cx="8534400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Abbreviation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abd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abdominal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c/o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complains of; complaining</a:t>
                      </a:r>
                      <a:r>
                        <a:rPr lang="en-US" sz="2400" baseline="0" dirty="0" smtClean="0"/>
                        <a:t> of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CXR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chest X-ray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emergency</a:t>
                      </a:r>
                      <a:r>
                        <a:rPr lang="en-US" sz="2400" baseline="0" dirty="0" smtClean="0"/>
                        <a:t> room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height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OB/GYN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obstetrician/gynecologist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Root word</a:t>
            </a:r>
            <a:r>
              <a:rPr lang="en-US" dirty="0" smtClean="0">
                <a:cs typeface="Arial"/>
              </a:rPr>
              <a:t>—the central part of a medical word</a:t>
            </a:r>
            <a:endParaRPr lang="en-US" dirty="0" smtClean="0"/>
          </a:p>
          <a:p>
            <a:r>
              <a:rPr lang="en-US" b="1" dirty="0" smtClean="0"/>
              <a:t>Combining vowel</a:t>
            </a:r>
            <a:r>
              <a:rPr lang="en-US" dirty="0" smtClean="0">
                <a:cs typeface="Arial"/>
              </a:rPr>
              <a:t>—the vowel attached to the end of a root word</a:t>
            </a:r>
            <a:endParaRPr lang="en-US" dirty="0" smtClean="0"/>
          </a:p>
          <a:p>
            <a:r>
              <a:rPr lang="en-US" b="1" dirty="0" smtClean="0"/>
              <a:t>Combining form</a:t>
            </a:r>
            <a:r>
              <a:rPr lang="en-US" dirty="0" smtClean="0">
                <a:cs typeface="Arial"/>
              </a:rPr>
              <a:t>—a root word plus a combining vowel</a:t>
            </a:r>
          </a:p>
          <a:p>
            <a:r>
              <a:rPr lang="en-US" dirty="0" smtClean="0">
                <a:cs typeface="Arial"/>
              </a:rPr>
              <a:t>For example, </a:t>
            </a:r>
            <a:r>
              <a:rPr lang="en-US" i="1" dirty="0" err="1" smtClean="0">
                <a:cs typeface="Arial"/>
              </a:rPr>
              <a:t>glyc</a:t>
            </a:r>
            <a:r>
              <a:rPr lang="en-US" dirty="0" smtClean="0">
                <a:cs typeface="Arial"/>
              </a:rPr>
              <a:t> (root word) + </a:t>
            </a:r>
            <a:r>
              <a:rPr lang="en-US" i="1" dirty="0" smtClean="0">
                <a:cs typeface="Arial"/>
              </a:rPr>
              <a:t>o</a:t>
            </a:r>
            <a:r>
              <a:rPr lang="en-US" dirty="0" smtClean="0">
                <a:cs typeface="Arial"/>
              </a:rPr>
              <a:t> (combining vowel) = </a:t>
            </a:r>
            <a:r>
              <a:rPr lang="en-US" i="1" dirty="0" err="1" smtClean="0">
                <a:cs typeface="Arial"/>
              </a:rPr>
              <a:t>glyc</a:t>
            </a:r>
            <a:r>
              <a:rPr lang="en-US" i="1" dirty="0" smtClean="0">
                <a:cs typeface="Arial"/>
              </a:rPr>
              <a:t>/o</a:t>
            </a:r>
            <a:r>
              <a:rPr lang="en-US" dirty="0" smtClean="0">
                <a:cs typeface="Arial"/>
              </a:rPr>
              <a:t> (combining form)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8253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Identify the meanings of the following medical abbreviations:</a:t>
            </a:r>
          </a:p>
          <a:p>
            <a:r>
              <a:rPr lang="en-US" i="1" dirty="0" smtClean="0"/>
              <a:t>AAF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African-American female</a:t>
            </a:r>
          </a:p>
          <a:p>
            <a:r>
              <a:rPr lang="en-US" i="1" dirty="0" smtClean="0"/>
              <a:t>CBC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complete blood (cell) count</a:t>
            </a:r>
          </a:p>
          <a:p>
            <a:r>
              <a:rPr lang="en-US" i="1" dirty="0" smtClean="0"/>
              <a:t>NKDA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no known drug allergies</a:t>
            </a:r>
          </a:p>
          <a:p>
            <a:r>
              <a:rPr lang="en-US" i="1" dirty="0" smtClean="0"/>
              <a:t>NPO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nothing by mouth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89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Time</a:t>
            </a:r>
            <a:endParaRPr lang="en-US" dirty="0"/>
          </a:p>
        </p:txBody>
      </p:sp>
      <p:pic>
        <p:nvPicPr>
          <p:cNvPr id="1026" name="Picture 2" descr="T:\Project Files\Stanhope_Turnbull_Intro to Med Term\Supplements\PowerPoint\Art\Ch1-7\Converted\01-1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6738" y="1698171"/>
            <a:ext cx="4750524" cy="47505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315385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Convert the following times to military or </a:t>
            </a:r>
            <a:r>
              <a:rPr lang="en-US" i="1" smtClean="0"/>
              <a:t>conventional time:</a:t>
            </a:r>
            <a:endParaRPr lang="en-US" i="1" dirty="0" smtClean="0"/>
          </a:p>
          <a:p>
            <a:r>
              <a:rPr lang="en-US" i="1" dirty="0" smtClean="0"/>
              <a:t>1:45 a.m.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0145</a:t>
            </a:r>
          </a:p>
          <a:p>
            <a:r>
              <a:rPr lang="en-US" i="1" dirty="0" smtClean="0"/>
              <a:t>2:15 p.m.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1415</a:t>
            </a:r>
          </a:p>
          <a:p>
            <a:r>
              <a:rPr lang="en-US" i="1" dirty="0" smtClean="0"/>
              <a:t>0927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9:27 a.m.</a:t>
            </a:r>
          </a:p>
          <a:p>
            <a:r>
              <a:rPr lang="en-US" i="1" dirty="0" smtClean="0"/>
              <a:t>1605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4:05 p.m.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944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Prefix</a:t>
            </a:r>
            <a:r>
              <a:rPr lang="en-US" dirty="0" smtClean="0">
                <a:cs typeface="Arial"/>
              </a:rPr>
              <a:t>—a single letter or group of letters attached to the front of a root word</a:t>
            </a:r>
            <a:endParaRPr lang="en-US" dirty="0" smtClean="0"/>
          </a:p>
          <a:p>
            <a:r>
              <a:rPr lang="en-US" b="1" dirty="0" smtClean="0"/>
              <a:t>Suffix</a:t>
            </a:r>
            <a:r>
              <a:rPr lang="en-US" dirty="0" smtClean="0">
                <a:cs typeface="Arial"/>
              </a:rPr>
              <a:t>—a single </a:t>
            </a:r>
            <a:r>
              <a:rPr lang="en-US" smtClean="0">
                <a:cs typeface="Arial"/>
              </a:rPr>
              <a:t>letter or </a:t>
            </a:r>
            <a:r>
              <a:rPr lang="en-US" dirty="0" smtClean="0">
                <a:cs typeface="Arial"/>
              </a:rPr>
              <a:t>group of letters attached to the end of a root word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Medical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word parts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meaning of each word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meanings together to form a definition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6424" y="3791847"/>
          <a:ext cx="8525690" cy="2103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7352"/>
                <a:gridCol w="306714"/>
                <a:gridCol w="1665906"/>
                <a:gridCol w="255894"/>
                <a:gridCol w="1408239"/>
                <a:gridCol w="262897"/>
                <a:gridCol w="3278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Prefix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Root Word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Suffix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Medical Term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hypo-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glyc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en-US" sz="2400" dirty="0" err="1" smtClean="0">
                          <a:solidFill>
                            <a:schemeClr val="accent1"/>
                          </a:solidFill>
                        </a:rPr>
                        <a:t>emia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hypoglycemia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below normal; deficient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sugar; glucose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blood condition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blood condition of below-normal sugar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73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Pronouncing Medical Terms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989891"/>
              </p:ext>
            </p:extLst>
          </p:nvPr>
        </p:nvGraphicFramePr>
        <p:xfrm>
          <a:off x="228600" y="1965978"/>
          <a:ext cx="8534400" cy="402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Letter(s)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Pronunciation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ae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ay</a:t>
                      </a:r>
                    </a:p>
                    <a:p>
                      <a:r>
                        <a:rPr lang="en-US" sz="2400" i="1" dirty="0" err="1" smtClean="0"/>
                        <a:t>igh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vertebrae</a:t>
                      </a:r>
                    </a:p>
                    <a:p>
                      <a:r>
                        <a:rPr lang="en-US" sz="2400" dirty="0" smtClean="0"/>
                        <a:t>pleurae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c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</a:t>
                      </a:r>
                      <a:r>
                        <a:rPr lang="en-US" sz="2400" dirty="0" smtClean="0"/>
                        <a:t> (before </a:t>
                      </a:r>
                      <a:r>
                        <a:rPr lang="en-US" sz="2400" i="1" dirty="0" smtClean="0"/>
                        <a:t>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i="1" dirty="0" smtClean="0"/>
                        <a:t>i</a:t>
                      </a:r>
                      <a:r>
                        <a:rPr lang="en-US" sz="2400" dirty="0" smtClean="0"/>
                        <a:t>, or </a:t>
                      </a:r>
                      <a:r>
                        <a:rPr lang="en-US" sz="2400" i="1" dirty="0" smtClean="0"/>
                        <a:t>y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cyst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ch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k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chronic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g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j</a:t>
                      </a:r>
                      <a:r>
                        <a:rPr lang="en-US" sz="2400" dirty="0" smtClean="0"/>
                        <a:t> (before </a:t>
                      </a:r>
                      <a:r>
                        <a:rPr lang="en-US" sz="2400" i="1" dirty="0" smtClean="0"/>
                        <a:t>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i="1" dirty="0" smtClean="0"/>
                        <a:t>i</a:t>
                      </a:r>
                      <a:r>
                        <a:rPr lang="en-US" sz="2400" dirty="0" smtClean="0"/>
                        <a:t>, or </a:t>
                      </a:r>
                      <a:r>
                        <a:rPr lang="en-US" sz="2400" i="1" dirty="0" smtClean="0"/>
                        <a:t>y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generic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i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eye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fungi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ps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psychology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pn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</a:t>
                      </a:r>
                      <a:endParaRPr lang="en-US" sz="2400" i="1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pneumonia</a:t>
                      </a:r>
                      <a:endParaRPr lang="en-US" sz="2400" dirty="0"/>
                    </a:p>
                  </a:txBody>
                  <a:tcPr marL="98950" marR="989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66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and Plural Spellings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208174"/>
              </p:ext>
            </p:extLst>
          </p:nvPr>
        </p:nvGraphicFramePr>
        <p:xfrm>
          <a:off x="228600" y="1965978"/>
          <a:ext cx="8534400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Singular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→ Plural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Example (Singular)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Example (Plural)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-a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</a:t>
                      </a:r>
                      <a:r>
                        <a:rPr lang="en-US" sz="2400" dirty="0" err="1" smtClean="0">
                          <a:latin typeface="+mn-lt"/>
                          <a:cs typeface="Arial"/>
                        </a:rPr>
                        <a:t>ae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larva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larvae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-ax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-aces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thorax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thoraces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-ex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-ices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index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indices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-is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</a:t>
                      </a:r>
                      <a:r>
                        <a:rPr lang="en-US" sz="2400" dirty="0" err="1" smtClean="0">
                          <a:latin typeface="+mn-lt"/>
                          <a:cs typeface="Arial"/>
                        </a:rPr>
                        <a:t>es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prosthesis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prostheses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-ix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-ices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appendix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appendices</a:t>
                      </a:r>
                      <a:endParaRPr lang="en-US" sz="2400" dirty="0"/>
                    </a:p>
                  </a:txBody>
                  <a:tcPr marL="98950" marR="9895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82651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and Plural Spellings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208174"/>
              </p:ext>
            </p:extLst>
          </p:nvPr>
        </p:nvGraphicFramePr>
        <p:xfrm>
          <a:off x="228600" y="1965978"/>
          <a:ext cx="8534400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45526"/>
                <a:gridCol w="2844074"/>
                <a:gridCol w="284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Singular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→ Plural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Example (Singular)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Example (Plural)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8950" marR="989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-ma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</a:t>
                      </a:r>
                      <a:r>
                        <a:rPr lang="en-US" sz="2400" dirty="0" err="1" smtClean="0">
                          <a:latin typeface="+mn-lt"/>
                          <a:cs typeface="Arial"/>
                        </a:rPr>
                        <a:t>mata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condyloma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condylomata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-on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-a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ganglion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ganglia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-um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-a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atrium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atria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-us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</a:t>
                      </a:r>
                      <a:r>
                        <a:rPr lang="en-US" sz="2400" dirty="0" err="1" smtClean="0">
                          <a:latin typeface="+mn-lt"/>
                          <a:cs typeface="Arial"/>
                        </a:rPr>
                        <a:t>i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bronchus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bronchi</a:t>
                      </a:r>
                      <a:endParaRPr lang="en-US" sz="2400" dirty="0"/>
                    </a:p>
                  </a:txBody>
                  <a:tcPr marL="98950" marR="9895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-y </a:t>
                      </a:r>
                      <a:r>
                        <a:rPr lang="en-US" sz="2400" dirty="0" smtClean="0">
                          <a:latin typeface="+mn-lt"/>
                          <a:cs typeface="Arial"/>
                        </a:rPr>
                        <a:t>→ -</a:t>
                      </a:r>
                      <a:r>
                        <a:rPr lang="en-US" sz="2400" dirty="0" err="1" smtClean="0">
                          <a:latin typeface="+mn-lt"/>
                          <a:cs typeface="Arial"/>
                        </a:rPr>
                        <a:t>ies</a:t>
                      </a:r>
                      <a:endParaRPr lang="en-US" sz="2400" dirty="0" smtClean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myopathy</a:t>
                      </a:r>
                      <a:endParaRPr lang="en-US" sz="2400" dirty="0"/>
                    </a:p>
                  </a:txBody>
                  <a:tcPr marL="98950" marR="9895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myopathies</a:t>
                      </a:r>
                      <a:endParaRPr lang="en-US" sz="2400" dirty="0"/>
                    </a:p>
                  </a:txBody>
                  <a:tcPr marL="98950" marR="9895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imt2018</Template>
  <TotalTime>0</TotalTime>
  <Words>969</Words>
  <Application>Microsoft Office PowerPoint</Application>
  <PresentationFormat>On-screen Show (4:3)</PresentationFormat>
  <Paragraphs>406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Title Slide</vt:lpstr>
      <vt:lpstr>Title</vt:lpstr>
      <vt:lpstr>Content</vt:lpstr>
      <vt:lpstr>your turn</vt:lpstr>
      <vt:lpstr>Remember this</vt:lpstr>
      <vt:lpstr>1_Title Slide</vt:lpstr>
      <vt:lpstr>1_Title</vt:lpstr>
      <vt:lpstr>1_Content</vt:lpstr>
      <vt:lpstr>1_your turn</vt:lpstr>
      <vt:lpstr>1_Remember this</vt:lpstr>
      <vt:lpstr>PowerPoint Presentation</vt:lpstr>
      <vt:lpstr>PowerPoint Presentation</vt:lpstr>
      <vt:lpstr>What Is Medical Terminology?</vt:lpstr>
      <vt:lpstr>Word Parts</vt:lpstr>
      <vt:lpstr>Word Parts</vt:lpstr>
      <vt:lpstr>Reading a Medical Term</vt:lpstr>
      <vt:lpstr>Pronouncing Medical Terms</vt:lpstr>
      <vt:lpstr>Singular and Plural Spellings</vt:lpstr>
      <vt:lpstr>Singular and Plural Spellings</vt:lpstr>
      <vt:lpstr>Your Turn</vt:lpstr>
      <vt:lpstr>Combining Forms</vt:lpstr>
      <vt:lpstr>Prefixes</vt:lpstr>
      <vt:lpstr>Suffixes</vt:lpstr>
      <vt:lpstr>Your Turn</vt:lpstr>
      <vt:lpstr>Descriptive Terms</vt:lpstr>
      <vt:lpstr>Anatomical Position</vt:lpstr>
      <vt:lpstr>Major Views of the Human Body</vt:lpstr>
      <vt:lpstr>Anatomical Planes</vt:lpstr>
      <vt:lpstr>Remember This?</vt:lpstr>
      <vt:lpstr>Terms for Anatomical Location, Position, and Direction</vt:lpstr>
      <vt:lpstr>Terms for Anatomical Location, Position, and Direction</vt:lpstr>
      <vt:lpstr>Terms of Position</vt:lpstr>
      <vt:lpstr>Remember This?</vt:lpstr>
      <vt:lpstr>Body Cavities</vt:lpstr>
      <vt:lpstr>Abdominal Quadrants</vt:lpstr>
      <vt:lpstr>Abdominal Regions</vt:lpstr>
      <vt:lpstr>Remember This?</vt:lpstr>
      <vt:lpstr>Organization of the Body</vt:lpstr>
      <vt:lpstr>Cells</vt:lpstr>
      <vt:lpstr>Tissues</vt:lpstr>
      <vt:lpstr>Organs</vt:lpstr>
      <vt:lpstr>Body Systems</vt:lpstr>
      <vt:lpstr>Remember This?</vt:lpstr>
      <vt:lpstr>Descriptive Terms for Diseases and Conditions</vt:lpstr>
      <vt:lpstr>Descriptive Terms for Diseases and Conditions</vt:lpstr>
      <vt:lpstr>Your Turn</vt:lpstr>
      <vt:lpstr>Assessment Terms</vt:lpstr>
      <vt:lpstr>Remember This?</vt:lpstr>
      <vt:lpstr>Common Medical Abbreviations</vt:lpstr>
      <vt:lpstr>Your Turn</vt:lpstr>
      <vt:lpstr>Military Time</vt:lpstr>
      <vt:lpstr>Your Turn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2016-06-28T15:26:19Z</dcterms:created>
  <dcterms:modified xsi:type="dcterms:W3CDTF">2017-08-25T19:36:31Z</dcterms:modified>
</cp:coreProperties>
</file>