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84" r:id="rId2"/>
    <p:sldMasterId id="2147483700" r:id="rId3"/>
    <p:sldMasterId id="2147483712" r:id="rId4"/>
    <p:sldMasterId id="2147483724" r:id="rId5"/>
    <p:sldMasterId id="2147483736" r:id="rId6"/>
    <p:sldMasterId id="2147483748" r:id="rId7"/>
    <p:sldMasterId id="2147483764" r:id="rId8"/>
    <p:sldMasterId id="2147483776" r:id="rId9"/>
    <p:sldMasterId id="2147483788" r:id="rId10"/>
    <p:sldMasterId id="2147483800" r:id="rId11"/>
    <p:sldMasterId id="2147483812" r:id="rId12"/>
    <p:sldMasterId id="2147483824" r:id="rId13"/>
  </p:sldMasterIdLst>
  <p:notesMasterIdLst>
    <p:notesMasterId r:id="rId33"/>
  </p:notesMasterIdLst>
  <p:sldIdLst>
    <p:sldId id="289" r:id="rId14"/>
    <p:sldId id="256" r:id="rId15"/>
    <p:sldId id="299" r:id="rId16"/>
    <p:sldId id="300" r:id="rId17"/>
    <p:sldId id="264" r:id="rId18"/>
    <p:sldId id="301" r:id="rId19"/>
    <p:sldId id="302" r:id="rId20"/>
    <p:sldId id="265" r:id="rId21"/>
    <p:sldId id="306" r:id="rId22"/>
    <p:sldId id="273" r:id="rId23"/>
    <p:sldId id="274" r:id="rId24"/>
    <p:sldId id="304" r:id="rId25"/>
    <p:sldId id="295" r:id="rId26"/>
    <p:sldId id="277" r:id="rId27"/>
    <p:sldId id="303" r:id="rId28"/>
    <p:sldId id="305" r:id="rId29"/>
    <p:sldId id="285" r:id="rId30"/>
    <p:sldId id="286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65" autoAdjust="0"/>
    <p:restoredTop sz="94660"/>
  </p:normalViewPr>
  <p:slideViewPr>
    <p:cSldViewPr snapToGrid="0">
      <p:cViewPr>
        <p:scale>
          <a:sx n="111" d="100"/>
          <a:sy n="111" d="100"/>
        </p:scale>
        <p:origin x="-1764" y="-21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4C5DF-4DA4-4F59-BB4C-BA455FD66BE8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9FD04-4595-4F4C-BF28-0B2DFEEDA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6079A8-FC85-4A96-B553-83954D46479E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56FDB4-9FD2-443D-90F0-F53CA1B2E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C350E1-A1D3-415D-BFF3-B7D5814FC684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ED1585-6304-4E1F-AE5D-85DBB7ABB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DCBC01-B653-49BD-B97C-14E7D7A9DB25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49F044-16EA-489A-AB48-A986FB4F0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7404E4-37DD-4320-9C90-7BB37907D7AF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E743D7-47DB-4F5B-9A35-1337FA07C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D0B85D-5FAB-4AF8-AB9B-6015C1EE102E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570A77-F3E6-4862-ADBC-241958756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E25130-9DA2-47F4-A0CA-40C8BD96387A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DCC592-08EB-47EC-B238-C3425B784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3A9347-C2FB-4167-ACAC-20DFD6BDD9F5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B35C85-B948-47DD-8929-BDC4C7D43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4C6E7B-C54E-464C-95AC-02727EF437EA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D6A1B0-EBED-4009-925E-A725DA939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2EDFD4-D18D-48DC-ADAD-4650F4454FD4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449183-624B-43AA-BFDD-1AC6F837C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9144000" cy="6096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18E183-FE3B-49ED-AFB2-91832511C58A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CA0DE3-DD03-435C-8FF3-F88DF775E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D3EF1C-93D7-4CEC-92D3-FE33A125CCD7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4434C5-B7B5-49CE-B66B-6C22C40B2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AD27A5-6CD2-4737-9707-2FC73EAFA76D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0F3C8B-1628-4C4E-AFAC-C4E7720E7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50E3EB-1753-49A1-BE45-5A57116E13B2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BFD54B-6091-4A03-A924-1DC5BCC01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5F5C49-DAC7-48DA-88EA-F3B007DA7867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AF2467-07CC-41FF-A0A5-4D816511C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DCD891-D6ED-4567-9C24-83B2B95B7A18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5EBC23-91A4-4688-ACA2-66B6FA21E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A5AD9A-79E9-40C9-AC9E-A00BEBB76E63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254FB6-590A-42AF-8A1A-AA500FB31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A605E8-7172-4F5D-B5BA-59121DEEF829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21660C-CA8C-4E73-9B28-931B67130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CE67FF-83D7-4F50-A06B-87BC160CA58F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1FB5C1-35C0-45C9-893E-EF2587C37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94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i="1" spc="3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295400" y="2971800"/>
            <a:ext cx="7086600" cy="3657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500" b="1" spc="30" baseline="0">
                <a:solidFill>
                  <a:srgbClr val="008549"/>
                </a:solidFill>
                <a:effectLst/>
                <a:latin typeface="Palatino Linotype" panose="02040502050505030304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453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193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809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48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681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89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94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642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525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67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265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450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972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3554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212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420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416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3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96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4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67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633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730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1171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696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026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582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08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033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81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644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76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FB7895-EA43-430B-8F93-889479115558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406674-DE71-47D0-B6EE-7E2277576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48E1AF-EFDE-4907-B03F-CCCB026DF5F0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95A05E-07B4-4B93-8A0C-76143D5F1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0D6384-B935-4E5C-A0AD-D35068707213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D5AD09-B719-421C-B208-71F78AEE9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BAFC6-7658-448F-91F9-F7EFB581BB21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F6A908-721D-43F7-85AB-8AB923880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219F1A-03B0-43A8-9922-F527B5CDCC93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A9F2DE-24C3-4B97-A8C7-89977508B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2431A5-504D-454E-B77E-E7A159496F65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2F33B5-3C89-4ABA-BA27-EC6AA635C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0FB560-BD51-45C9-9BAF-CA476EB6EDEC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33E943-22F6-4C6E-99B5-91B44AB7D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8690D-4823-4057-B08D-A600FA4717B0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B540A9-1B6D-4C24-9F21-BBACA92FC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40BB2-2C34-4F2A-8909-4FD708A0B8E0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7731C9-B773-4A56-91FD-E1C05E332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87254E-CC55-4D85-9D79-35173851406A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6201CB-1DC9-4526-BB05-95F9847F5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FC4D5C-CA57-4179-902B-B8D5604634EF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20CEE6-F73B-408E-9924-03143D337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BCF6E0-A901-43D3-B3FC-F7AA95535FFE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67C474-CBB2-4C9B-A0FA-8F6520DFF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889FAF-7093-4544-A74D-95A04366746E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FC71EF-32D3-4394-9A83-A818468F8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44BED5-47DA-410A-A3BE-8B84A066721F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4A31CA-639B-4609-8BF5-5D3311AB5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5CAC5F-0351-4119-AE96-B39B3A9B8AD6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BBD28F-8F66-4CAC-BEC1-BD236524F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48D72E-1FB3-4EAC-9158-B7664C699058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7A5A16-2505-4533-9088-E87C083E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7E30CF-55CB-43DD-87C0-93ADED408691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80095B-FD78-4EF3-A867-DB033AB7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2F8E63-E7F7-48B7-92CD-8F53E080A00E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576296-33F5-44EA-9581-914DD88B1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62073A-7C4F-453D-B2BE-E50B9798903D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7AAFB3-91FB-412F-B8C6-710B7A99D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95B14E-FD03-4333-96F2-F5423FAF0227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A9EFEA-AB51-43FA-A8F1-DBB1F38ED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30924E-605F-4861-A4A0-0C34C82B97CE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B28037-9C75-4998-9782-0F42CB6C5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8EAF35-B388-4C86-A168-A41419D44E3C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036B66-5167-4F73-B7A5-7E52E2E19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D9E2B4-14EF-429F-A9F3-5F7A2C153C62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18E2FA-7642-49CF-9B46-ACADFD4B6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9144000" cy="6096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394285-22F7-4FD7-8BC3-C366E68EC4A0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69B587-CDBC-4DF9-924A-8BBACF11A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287D10-0903-40DB-93D7-9B83481F04FC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352E0C-C11A-4EEE-8133-1AB04A553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9FFC64-6472-4C0D-9008-FE9162C54101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8612AD-E456-4B25-BB32-49B1A31DC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3967DD-B6D5-4932-96B3-E6008F261792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6611D1-5D4C-40A9-BA21-56551ADD5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109A92-E52B-45C4-A842-664979C97DA9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475737-0656-4148-AF52-134374983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B6F4C0-2DBA-46EA-B1C0-00B8004209B8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B3DE55-CD70-48C7-85D7-34D1BF39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86B62C-FE9A-4A61-9B0E-C6B24134C568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617E38-9712-41F2-9736-96E66B37C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962C49-2497-47EA-946B-23D6420D87B3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F4EC29-9168-4E63-ABF5-8815EE01A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3AABBC-C423-454B-9D1D-654FF96491EA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8A6456-868A-4601-AA19-76C4BBE0A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i="1" spc="3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295400" y="2971800"/>
            <a:ext cx="7086600" cy="3657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500" b="1" spc="30" baseline="0">
                <a:solidFill>
                  <a:srgbClr val="008549"/>
                </a:solidFill>
                <a:effectLst/>
                <a:latin typeface="Palatino Linotype" panose="02040502050505030304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194A9D-5924-46DA-B493-3FCD5C9500BB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2AF91C-F7BF-411A-AA74-F59FA4A2C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BE1AD8-A5C5-45A4-86DC-AEEA7A168C6D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A048F9-B49A-46CB-A9B7-5D25323E8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CBB95D-5A9B-451D-909E-AE3952BDA807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650522-D7E3-4D7D-94F0-D51EE9CD5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665F9A-8FBD-42EA-B9E2-755DD0B067A4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D6CC01-6574-4D9B-BFC3-DD9FDACC9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0850FB-97A5-47C4-A0A7-634BF24388E6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B08350-A18D-4CDF-BC50-6B4F0829E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278145-C684-44FB-B414-8A2248E3DC65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E00B7F-8582-437C-9B39-AE9B3D5F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FB8045-4C84-4F7C-80CF-523D95DE43A8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80A5FB-CBBF-4CB8-B74B-B5F6AD590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9B6DFB-E913-45CB-8480-98F6489ED608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4CD812-6F1B-4A8B-B34E-54259CDD4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737FB-1BD1-4DCF-B108-3F4BD5BE73AC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1E7488-C200-4507-A695-CACA8E8A7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A174EE-D653-4C35-B3E5-E747B54B7B50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D88EAB-B593-48B5-969B-3B8A38DF2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1BDA8B-EAD8-482F-B802-38B1DBDF69E7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5DFB4D-F12B-4C2C-90B0-6EDDDA357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0F7E45-1AA0-43D7-A09C-1D8B7725D6E5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ABD727-35A4-4CE1-8503-078069E15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76B88D-9EF5-4CD4-BD86-FACB7364372C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4E9759-591C-4B28-BE2A-27768AAF7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DEBC82-478C-4307-AF48-899D66363C83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8F0ECB-257B-4D74-89A1-AA0BD1836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7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rgbClr val="595959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rgbClr val="6F2D8F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47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94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02D44-5548-430D-B749-13A636D2B1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D7FA8-7DB9-4833-9AE2-5820DE5E36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78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2954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900">
                <a:solidFill>
                  <a:srgbClr val="595959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900">
                <a:solidFill>
                  <a:srgbClr val="595959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rgbClr val="6F2D8F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2954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rgbClr val="595959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Axial Skeleton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4334691" cy="4953000"/>
          </a:xfrm>
        </p:spPr>
        <p:txBody>
          <a:bodyPr/>
          <a:lstStyle/>
          <a:p>
            <a:r>
              <a:rPr lang="en-US" b="1" dirty="0" smtClean="0"/>
              <a:t>Skull</a:t>
            </a:r>
            <a:r>
              <a:rPr lang="en-US" dirty="0" smtClean="0"/>
              <a:t> (facial bones)</a:t>
            </a:r>
          </a:p>
          <a:p>
            <a:r>
              <a:rPr lang="en-US" b="1" dirty="0" smtClean="0"/>
              <a:t>Thoracic “Rib” cage</a:t>
            </a:r>
          </a:p>
          <a:p>
            <a:r>
              <a:rPr lang="en-US" b="1" dirty="0" smtClean="0"/>
              <a:t>Vertebral column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Arcady/Shutterstock.com</a:t>
            </a:r>
            <a:endParaRPr lang="en-US" sz="700" dirty="0"/>
          </a:p>
        </p:txBody>
      </p:sp>
      <p:pic>
        <p:nvPicPr>
          <p:cNvPr id="1026" name="Picture 2" descr="https://figures.boundless-cdn.com/19613/large/figure-38-01-04.j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67" y="1897166"/>
            <a:ext cx="3687586" cy="419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6085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Appendicular 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52109" cy="4953000"/>
          </a:xfrm>
        </p:spPr>
        <p:txBody>
          <a:bodyPr/>
          <a:lstStyle/>
          <a:p>
            <a:r>
              <a:rPr lang="en-US" dirty="0" smtClean="0"/>
              <a:t>Shoulder girdle</a:t>
            </a:r>
          </a:p>
          <a:p>
            <a:r>
              <a:rPr lang="en-US" dirty="0" smtClean="0"/>
              <a:t>Upper extremities (arms and hands)</a:t>
            </a:r>
          </a:p>
          <a:p>
            <a:r>
              <a:rPr lang="en-US" dirty="0" smtClean="0"/>
              <a:t>Pelvic girdle</a:t>
            </a:r>
          </a:p>
          <a:p>
            <a:r>
              <a:rPr lang="en-US" dirty="0" smtClean="0"/>
              <a:t>Lower extremities (legs and feet)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Stefan </a:t>
            </a:r>
            <a:r>
              <a:rPr lang="en-US" sz="700" dirty="0" err="1" smtClean="0"/>
              <a:t>Weichelt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3074" name="Picture 2" descr="https://figures.boundless-cdn.com/19618/large/figure-38-01-09.j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45" y="1591680"/>
            <a:ext cx="2675603" cy="502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6007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Skeletal Vocab: Define using textbook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791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2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What is the medical name for each of the following bones?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Shin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Collar bone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Funny bone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Heel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Shoulder blade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Breast bone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Lower jaw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Upper jaw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Skull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Knee cap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and Conditions</a:t>
            </a:r>
            <a:br>
              <a:rPr lang="en-US" dirty="0" smtClean="0"/>
            </a:br>
            <a:r>
              <a:rPr lang="en-US" dirty="0" smtClean="0"/>
              <a:t>*</a:t>
            </a:r>
            <a:r>
              <a:rPr lang="en-US" sz="2800" dirty="0" smtClean="0"/>
              <a:t>Using your “terms” figure out each disease: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Osteosarcoma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err="1" smtClean="0">
                <a:solidFill>
                  <a:srgbClr val="C00000"/>
                </a:solidFill>
              </a:rPr>
              <a:t>oste</a:t>
            </a:r>
            <a:r>
              <a:rPr lang="en-US" sz="2600" dirty="0" smtClean="0"/>
              <a:t> / o / </a:t>
            </a:r>
            <a:r>
              <a:rPr lang="en-US" sz="2600" dirty="0" err="1" smtClean="0">
                <a:solidFill>
                  <a:srgbClr val="C00000"/>
                </a:solidFill>
              </a:rPr>
              <a:t>sarc</a:t>
            </a:r>
            <a:r>
              <a:rPr lang="en-US" sz="2600" dirty="0" smtClean="0"/>
              <a:t> / </a:t>
            </a:r>
            <a:r>
              <a:rPr lang="en-US" sz="2600" dirty="0" err="1" smtClean="0">
                <a:solidFill>
                  <a:schemeClr val="tx2"/>
                </a:solidFill>
              </a:rPr>
              <a:t>oma</a:t>
            </a:r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b="1" dirty="0" smtClean="0"/>
              <a:t>Scoliosis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C00000"/>
                </a:solidFill>
              </a:rPr>
              <a:t>scoli</a:t>
            </a:r>
            <a:r>
              <a:rPr lang="en-US" dirty="0" smtClean="0"/>
              <a:t> / </a:t>
            </a:r>
            <a:r>
              <a:rPr lang="en-US" dirty="0" err="1" smtClean="0">
                <a:solidFill>
                  <a:schemeClr val="tx2"/>
                </a:solidFill>
              </a:rPr>
              <a:t>osis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b="1" dirty="0" err="1" smtClean="0"/>
              <a:t>Subluxation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sub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lux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ation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15362" name="Picture 2" descr="T:\Project Files\Stanhope_Turnbull_Intro to Med Term\Supplements\PowerPoint\Art\Ch1-7\Converted\02-27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55373" y="1790270"/>
            <a:ext cx="2117181" cy="4369918"/>
          </a:xfrm>
          <a:prstGeom prst="rect">
            <a:avLst/>
          </a:prstGeom>
          <a:noFill/>
        </p:spPr>
      </p:pic>
      <p:sp>
        <p:nvSpPr>
          <p:cNvPr id="6" name="TextBox 6"/>
          <p:cNvSpPr txBox="1"/>
          <p:nvPr/>
        </p:nvSpPr>
        <p:spPr>
          <a:xfrm>
            <a:off x="5788622" y="6136176"/>
            <a:ext cx="1642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Trebuchet MS" pitchFamily="34" charset="0"/>
              </a:rPr>
              <a:t>Scoliosis</a:t>
            </a:r>
            <a:endParaRPr lang="en-US" sz="1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480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and Conditions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Myeloma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err="1" smtClean="0">
                <a:solidFill>
                  <a:srgbClr val="C00000"/>
                </a:solidFill>
              </a:rPr>
              <a:t>myel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/>
              <a:t>/ </a:t>
            </a:r>
            <a:r>
              <a:rPr lang="en-US" sz="2600" dirty="0" err="1" smtClean="0">
                <a:solidFill>
                  <a:schemeClr val="tx2"/>
                </a:solidFill>
              </a:rPr>
              <a:t>oma</a:t>
            </a:r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b="1" dirty="0" err="1" smtClean="0"/>
              <a:t>Ostealgia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err="1" smtClean="0">
                <a:solidFill>
                  <a:srgbClr val="C00000"/>
                </a:solidFill>
              </a:rPr>
              <a:t>oste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/>
              <a:t>/ </a:t>
            </a:r>
            <a:r>
              <a:rPr lang="en-US" sz="2600" dirty="0" err="1" smtClean="0">
                <a:solidFill>
                  <a:schemeClr val="tx2"/>
                </a:solidFill>
              </a:rPr>
              <a:t>algia</a:t>
            </a:r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b="1" dirty="0" err="1" smtClean="0"/>
              <a:t>Osteomyelitis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err="1" smtClean="0">
                <a:solidFill>
                  <a:srgbClr val="C00000"/>
                </a:solidFill>
              </a:rPr>
              <a:t>oste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/>
              <a:t>/ o / </a:t>
            </a:r>
            <a:r>
              <a:rPr lang="en-US" sz="2600" dirty="0" err="1" smtClean="0">
                <a:solidFill>
                  <a:srgbClr val="C00000"/>
                </a:solidFill>
              </a:rPr>
              <a:t>myel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/>
              <a:t>/ </a:t>
            </a:r>
            <a:r>
              <a:rPr lang="en-US" sz="2600" dirty="0" err="1" smtClean="0">
                <a:solidFill>
                  <a:schemeClr val="tx2"/>
                </a:solidFill>
              </a:rPr>
              <a:t>itis</a:t>
            </a:r>
            <a:endParaRPr lang="en-US" sz="2600" dirty="0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sp>
        <p:nvSpPr>
          <p:cNvPr id="8" name="TextBox 7"/>
          <p:cNvSpPr txBox="1"/>
          <p:nvPr/>
        </p:nvSpPr>
        <p:spPr>
          <a:xfrm>
            <a:off x="6635931" y="6174377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  <p:pic>
        <p:nvPicPr>
          <p:cNvPr id="14338" name="Picture 2" descr="T:\Project Files\Stanhope_Turnbull_Intro to Med Term\Supplements\PowerPoint\Art\Ch1-7\Converted\02-22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2492" y="2037805"/>
            <a:ext cx="2867266" cy="3302680"/>
          </a:xfrm>
          <a:prstGeom prst="rect">
            <a:avLst/>
          </a:prstGeom>
          <a:noFill/>
        </p:spPr>
      </p:pic>
      <p:sp>
        <p:nvSpPr>
          <p:cNvPr id="9" name="TextBox 6"/>
          <p:cNvSpPr txBox="1"/>
          <p:nvPr/>
        </p:nvSpPr>
        <p:spPr>
          <a:xfrm>
            <a:off x="5248690" y="5369821"/>
            <a:ext cx="1642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latin typeface="Trebuchet MS" pitchFamily="34" charset="0"/>
              </a:rPr>
              <a:t>Osteomyelitis</a:t>
            </a:r>
            <a:endParaRPr lang="en-US" sz="1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480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(bones)…..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distal to the femur, on the anterior side of the leg, and superior to the tibia</a:t>
            </a:r>
          </a:p>
          <a:p>
            <a:r>
              <a:rPr lang="en-US" dirty="0" smtClean="0"/>
              <a:t>I am distal to the carpals and proximal to the phalanges</a:t>
            </a:r>
          </a:p>
          <a:p>
            <a:r>
              <a:rPr lang="en-US" dirty="0" smtClean="0"/>
              <a:t>I am inferior to the cranium but superior to the mandible</a:t>
            </a:r>
          </a:p>
          <a:p>
            <a:r>
              <a:rPr lang="en-US" dirty="0" smtClean="0"/>
              <a:t>I am on the ventral side of the body, medial to the ribs, anterior to the vertebrae</a:t>
            </a:r>
          </a:p>
        </p:txBody>
      </p:sp>
    </p:spTree>
    <p:extLst>
      <p:ext uri="{BB962C8B-B14F-4D97-AF65-F5344CB8AC3E}">
        <p14:creationId xmlns:p14="http://schemas.microsoft.com/office/powerpoint/2010/main" val="22181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Abbreviations </a:t>
            </a:r>
            <a:r>
              <a:rPr lang="en-US" sz="3200" dirty="0" smtClean="0"/>
              <a:t>(page 51)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018" y="1213502"/>
            <a:ext cx="4836920" cy="5332577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Add to your journal and define</a:t>
            </a:r>
          </a:p>
          <a:p>
            <a:r>
              <a:rPr lang="en-US" sz="2400" dirty="0" smtClean="0"/>
              <a:t>ATT PHYS</a:t>
            </a:r>
          </a:p>
          <a:p>
            <a:r>
              <a:rPr lang="en-US" sz="2400" dirty="0" smtClean="0"/>
              <a:t>BP</a:t>
            </a:r>
          </a:p>
          <a:p>
            <a:r>
              <a:rPr lang="en-US" sz="2400" dirty="0" smtClean="0"/>
              <a:t>CRIF</a:t>
            </a:r>
          </a:p>
          <a:p>
            <a:r>
              <a:rPr lang="en-US" sz="2400" dirty="0" smtClean="0"/>
              <a:t>CT</a:t>
            </a:r>
          </a:p>
          <a:p>
            <a:r>
              <a:rPr lang="en-US" sz="2400" dirty="0" smtClean="0"/>
              <a:t>CV</a:t>
            </a:r>
          </a:p>
          <a:p>
            <a:r>
              <a:rPr lang="en-US" sz="2400" dirty="0" smtClean="0"/>
              <a:t>DJD</a:t>
            </a:r>
          </a:p>
          <a:p>
            <a:r>
              <a:rPr lang="en-US" sz="2400" dirty="0" smtClean="0"/>
              <a:t>GI</a:t>
            </a:r>
          </a:p>
          <a:p>
            <a:r>
              <a:rPr lang="en-US" sz="2400" dirty="0" smtClean="0"/>
              <a:t>L</a:t>
            </a:r>
          </a:p>
          <a:p>
            <a:r>
              <a:rPr lang="en-US" sz="2400" dirty="0" smtClean="0"/>
              <a:t>LBP</a:t>
            </a:r>
          </a:p>
          <a:p>
            <a:r>
              <a:rPr lang="en-US" sz="2400" dirty="0" smtClean="0"/>
              <a:t>LS</a:t>
            </a:r>
          </a:p>
          <a:p>
            <a:r>
              <a:rPr lang="en-US" sz="2400" dirty="0" smtClean="0"/>
              <a:t>L5-S1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5484" y="1452785"/>
            <a:ext cx="3734512" cy="4878477"/>
          </a:xfrm>
        </p:spPr>
        <p:txBody>
          <a:bodyPr/>
          <a:lstStyle/>
          <a:p>
            <a:r>
              <a:rPr lang="en-US" dirty="0" smtClean="0"/>
              <a:t>Mg</a:t>
            </a:r>
          </a:p>
          <a:p>
            <a:r>
              <a:rPr lang="en-US" dirty="0" smtClean="0"/>
              <a:t>MRI</a:t>
            </a:r>
          </a:p>
          <a:p>
            <a:r>
              <a:rPr lang="en-US" dirty="0" smtClean="0"/>
              <a:t>NSAID</a:t>
            </a:r>
          </a:p>
          <a:p>
            <a:r>
              <a:rPr lang="en-US" dirty="0" smtClean="0"/>
              <a:t>ORIF</a:t>
            </a:r>
          </a:p>
          <a:p>
            <a:r>
              <a:rPr lang="en-US" dirty="0" smtClean="0"/>
              <a:t>PO, </a:t>
            </a:r>
            <a:r>
              <a:rPr lang="en-US" dirty="0" err="1" smtClean="0"/>
              <a:t>po</a:t>
            </a:r>
            <a:endParaRPr lang="en-US" dirty="0" smtClean="0"/>
          </a:p>
          <a:p>
            <a:r>
              <a:rPr lang="en-US" dirty="0" smtClean="0"/>
              <a:t>PRN, prn</a:t>
            </a:r>
          </a:p>
          <a:p>
            <a:r>
              <a:rPr lang="en-US" dirty="0" smtClean="0"/>
              <a:t>Q4H</a:t>
            </a:r>
          </a:p>
          <a:p>
            <a:r>
              <a:rPr lang="en-US" dirty="0" smtClean="0"/>
              <a:t>R</a:t>
            </a:r>
          </a:p>
          <a:p>
            <a:r>
              <a:rPr lang="en-US" dirty="0" smtClean="0"/>
              <a:t>RA</a:t>
            </a:r>
          </a:p>
          <a:p>
            <a:r>
              <a:rPr lang="en-US" dirty="0" smtClean="0"/>
              <a:t>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705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Drug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Add to your journal and define</a:t>
            </a:r>
          </a:p>
          <a:p>
            <a:r>
              <a:rPr lang="en-US" b="1" dirty="0" smtClean="0"/>
              <a:t>Analgesic</a:t>
            </a:r>
          </a:p>
          <a:p>
            <a:r>
              <a:rPr lang="en-US" b="1" dirty="0" smtClean="0"/>
              <a:t>Anti-inflammatory</a:t>
            </a:r>
          </a:p>
          <a:p>
            <a:r>
              <a:rPr lang="en-US" b="1" dirty="0" smtClean="0"/>
              <a:t>Antipyretic</a:t>
            </a:r>
          </a:p>
          <a:p>
            <a:r>
              <a:rPr lang="en-US" b="1" dirty="0" smtClean="0"/>
              <a:t>Narcotic</a:t>
            </a:r>
          </a:p>
          <a:p>
            <a:r>
              <a:rPr lang="en-US" b="1" dirty="0" smtClean="0"/>
              <a:t>Nonsteroidal anti-inflammatory drug (NSAID)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9736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 15-year-old has a bad cold. He complains of aching and has a temperature of 102.4°.</a:t>
            </a:r>
          </a:p>
          <a:p>
            <a:r>
              <a:rPr lang="en-US" i="1" dirty="0" smtClean="0"/>
              <a:t>Which class of drug might lower his temperature?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antipyretic</a:t>
            </a:r>
          </a:p>
          <a:p>
            <a:r>
              <a:rPr lang="en-US" i="1" dirty="0" smtClean="0"/>
              <a:t>Which class of drug might reduce body aches?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analgesic or narcotic</a:t>
            </a:r>
          </a:p>
        </p:txBody>
      </p:sp>
    </p:spTree>
    <p:extLst>
      <p:ext uri="{BB962C8B-B14F-4D97-AF65-F5344CB8AC3E}">
        <p14:creationId xmlns:p14="http://schemas.microsoft.com/office/powerpoint/2010/main" val="5238317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 63-year-old woman trips over a rug and falls, breaking her femur and fibula. Her physician is concerned that she may have osteoporosis. What diagnostic test should the physician order to confirm this diagnosis?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rgbClr val="660066"/>
                </a:solidFill>
              </a:rPr>
              <a:t>bone density test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894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The Skeletal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969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SKELETAL SYSTEM</a:t>
            </a:r>
            <a:br>
              <a:rPr lang="en-US" dirty="0" smtClean="0"/>
            </a:br>
            <a:r>
              <a:rPr lang="en-US" sz="2700" dirty="0" smtClean="0"/>
              <a:t>What are the functions &amp; structures of this system?</a:t>
            </a:r>
            <a:endParaRPr lang="en-US" sz="2700" dirty="0"/>
          </a:p>
        </p:txBody>
      </p:sp>
      <p:pic>
        <p:nvPicPr>
          <p:cNvPr id="1026" name="Picture 2" descr="C:\Documents and Settings\mwhite\Local Settings\Temporary Internet Files\Content.IE5\T84KP16O\MP90032115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56" y="2034381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THE SKELETAL SYSTEM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Framework (what structures make this?)</a:t>
            </a:r>
          </a:p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Protection of internal organs (How?)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971800"/>
            <a:ext cx="47625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34691" cy="4953000"/>
          </a:xfrm>
        </p:spPr>
        <p:txBody>
          <a:bodyPr/>
          <a:lstStyle/>
          <a:p>
            <a:r>
              <a:rPr lang="en-US" dirty="0" smtClean="0"/>
              <a:t>Support</a:t>
            </a:r>
          </a:p>
          <a:p>
            <a:r>
              <a:rPr lang="en-US" dirty="0" smtClean="0"/>
              <a:t>Protection</a:t>
            </a:r>
          </a:p>
          <a:p>
            <a:r>
              <a:rPr lang="en-US" dirty="0" smtClean="0"/>
              <a:t>Mineral storage</a:t>
            </a:r>
          </a:p>
          <a:p>
            <a:r>
              <a:rPr lang="en-US" dirty="0" smtClean="0"/>
              <a:t>Blood cell formation</a:t>
            </a:r>
          </a:p>
          <a:p>
            <a:r>
              <a:rPr lang="en-US" dirty="0" smtClean="0"/>
              <a:t>Anchoring and movement of muscles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err="1" smtClean="0"/>
              <a:t>Picsfive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2050" name="Picture 2" descr="T:\Project Files\Stanhope_Turnbull_Intro to Med Term\Supplements\PowerPoint\Art\Ch1-7\Converted\shutterstock_568139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42963" y="1812853"/>
            <a:ext cx="2634388" cy="4215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37505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Parts of the Skeletal System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Bones</a:t>
            </a:r>
            <a:r>
              <a:rPr lang="en-US" dirty="0" smtClean="0"/>
              <a:t>: rigid dense organs that protect and support the body</a:t>
            </a: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Joints: </a:t>
            </a:r>
            <a:r>
              <a:rPr lang="en-US" dirty="0"/>
              <a:t> </a:t>
            </a:r>
            <a:r>
              <a:rPr lang="en-US" dirty="0" smtClean="0"/>
              <a:t>sites where bones</a:t>
            </a:r>
          </a:p>
          <a:p>
            <a:pPr marL="0" indent="0">
              <a:buNone/>
            </a:pPr>
            <a:r>
              <a:rPr lang="en-US" dirty="0" smtClean="0"/>
              <a:t>join together</a:t>
            </a:r>
          </a:p>
          <a:p>
            <a:pPr marL="0" indent="0">
              <a:buNone/>
            </a:pPr>
            <a:r>
              <a:rPr lang="en-US" u="sng" dirty="0" smtClean="0"/>
              <a:t>Ligaments:</a:t>
            </a:r>
            <a:r>
              <a:rPr lang="en-US" dirty="0" smtClean="0"/>
              <a:t> </a:t>
            </a:r>
            <a:r>
              <a:rPr lang="en-US" sz="2800" dirty="0" smtClean="0"/>
              <a:t>bands of tissue</a:t>
            </a:r>
          </a:p>
          <a:p>
            <a:pPr marL="0" indent="0">
              <a:buNone/>
            </a:pPr>
            <a:r>
              <a:rPr lang="en-US" sz="2800" dirty="0" smtClean="0"/>
              <a:t>connect bone to bone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33600"/>
            <a:ext cx="3239984" cy="44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 the Bones: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74" y="1098210"/>
            <a:ext cx="3658425" cy="5531190"/>
          </a:xfrm>
        </p:spPr>
      </p:pic>
      <p:sp>
        <p:nvSpPr>
          <p:cNvPr id="5" name="TextBox 4"/>
          <p:cNvSpPr txBox="1"/>
          <p:nvPr/>
        </p:nvSpPr>
        <p:spPr>
          <a:xfrm>
            <a:off x="5142929" y="1497377"/>
            <a:ext cx="1437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mandible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8118" y="1059678"/>
            <a:ext cx="187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maxilla</a:t>
            </a: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4785645" y="1244344"/>
            <a:ext cx="532473" cy="422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785645" y="1819054"/>
            <a:ext cx="418637" cy="16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9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and Shapes of Bones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sz="2800" i="1" dirty="0" smtClean="0"/>
              <a:t>Know examples of each </a:t>
            </a:r>
            <a:r>
              <a:rPr lang="en-US" sz="2000" i="1" dirty="0" smtClean="0"/>
              <a:t>(try to list as many as possible)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3074" name="Picture 2" descr="T:\Project Files\Stanhope_Turnbull_Intro to Med Term\Supplements\PowerPoint\Art\Ch1-7\Converted\02-02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11828" y="1697600"/>
            <a:ext cx="4920344" cy="46944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5621" y="2334865"/>
            <a:ext cx="117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humerus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27811" y="4441555"/>
            <a:ext cx="1393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phalanges</a:t>
            </a:r>
          </a:p>
          <a:p>
            <a:r>
              <a:rPr lang="en-US" dirty="0" smtClean="0"/>
              <a:t>metacarpals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638444" y="2334865"/>
            <a:ext cx="1061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sternum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92158" y="3948158"/>
            <a:ext cx="187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vertebrae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3177" y="5811141"/>
            <a:ext cx="187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patella</a:t>
            </a:r>
          </a:p>
        </p:txBody>
      </p:sp>
    </p:spTree>
    <p:extLst>
      <p:ext uri="{BB962C8B-B14F-4D97-AF65-F5344CB8AC3E}">
        <p14:creationId xmlns:p14="http://schemas.microsoft.com/office/powerpoint/2010/main" val="28494038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Skeleton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60" y="1648750"/>
            <a:ext cx="6797367" cy="481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3584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Remember th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emember th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imt2018</Template>
  <TotalTime>0</TotalTime>
  <Words>397</Words>
  <Application>Microsoft Office PowerPoint</Application>
  <PresentationFormat>On-screen Show (4:3)</PresentationFormat>
  <Paragraphs>128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Title Slide</vt:lpstr>
      <vt:lpstr>Title</vt:lpstr>
      <vt:lpstr>Content</vt:lpstr>
      <vt:lpstr>your turn</vt:lpstr>
      <vt:lpstr>Remember this</vt:lpstr>
      <vt:lpstr>1_Title Slide</vt:lpstr>
      <vt:lpstr>1_Title</vt:lpstr>
      <vt:lpstr>1_Content</vt:lpstr>
      <vt:lpstr>1_your turn</vt:lpstr>
      <vt:lpstr>1_Remember this</vt:lpstr>
      <vt:lpstr>Office Theme</vt:lpstr>
      <vt:lpstr>1_Office Theme</vt:lpstr>
      <vt:lpstr>2_Office Theme</vt:lpstr>
      <vt:lpstr>PowerPoint Presentation</vt:lpstr>
      <vt:lpstr>PowerPoint Presentation</vt:lpstr>
      <vt:lpstr>THE SKELETAL SYSTEM What are the functions &amp; structures of this system?</vt:lpstr>
      <vt:lpstr>FUNCTIONS OF THE SKELETAL SYSTEM</vt:lpstr>
      <vt:lpstr>Functions of Bone</vt:lpstr>
      <vt:lpstr>Parts of the Skeletal System</vt:lpstr>
      <vt:lpstr>Label the Bones:</vt:lpstr>
      <vt:lpstr>Types and Shapes of Bones Know examples of each (try to list as many as possible)</vt:lpstr>
      <vt:lpstr>Parts of the Skeleton</vt:lpstr>
      <vt:lpstr>Axial Skeleton</vt:lpstr>
      <vt:lpstr>Appendicular Skeleton</vt:lpstr>
      <vt:lpstr>Skeletal Vocab: Define using textbook</vt:lpstr>
      <vt:lpstr>Diseases and Conditions *Using your “terms” figure out each disease:</vt:lpstr>
      <vt:lpstr>Diseases and Conditions</vt:lpstr>
      <vt:lpstr>What am I (bones)…..</vt:lpstr>
      <vt:lpstr>Abbreviations (page 51)</vt:lpstr>
      <vt:lpstr>Therapeutic Drug Treatments</vt:lpstr>
      <vt:lpstr>Your Turn</vt:lpstr>
      <vt:lpstr>Remember This?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2016-06-28T15:30:32Z</dcterms:created>
  <dcterms:modified xsi:type="dcterms:W3CDTF">2018-09-04T16:58:34Z</dcterms:modified>
</cp:coreProperties>
</file>