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4" r:id="rId2"/>
    <p:sldMasterId id="2147483700" r:id="rId3"/>
    <p:sldMasterId id="2147483712" r:id="rId4"/>
    <p:sldMasterId id="2147483724" r:id="rId5"/>
    <p:sldMasterId id="2147483736" r:id="rId6"/>
    <p:sldMasterId id="2147483748" r:id="rId7"/>
    <p:sldMasterId id="2147483764" r:id="rId8"/>
    <p:sldMasterId id="2147483776" r:id="rId9"/>
    <p:sldMasterId id="2147483788" r:id="rId10"/>
  </p:sldMasterIdLst>
  <p:notesMasterIdLst>
    <p:notesMasterId r:id="rId46"/>
  </p:notesMasterIdLst>
  <p:sldIdLst>
    <p:sldId id="289" r:id="rId11"/>
    <p:sldId id="256" r:id="rId12"/>
    <p:sldId id="259" r:id="rId13"/>
    <p:sldId id="290" r:id="rId14"/>
    <p:sldId id="291" r:id="rId15"/>
    <p:sldId id="292" r:id="rId16"/>
    <p:sldId id="263" r:id="rId17"/>
    <p:sldId id="264" r:id="rId18"/>
    <p:sldId id="265" r:id="rId19"/>
    <p:sldId id="266" r:id="rId20"/>
    <p:sldId id="293" r:id="rId21"/>
    <p:sldId id="267" r:id="rId22"/>
    <p:sldId id="268" r:id="rId23"/>
    <p:sldId id="269" r:id="rId24"/>
    <p:sldId id="271" r:id="rId25"/>
    <p:sldId id="270" r:id="rId26"/>
    <p:sldId id="294" r:id="rId27"/>
    <p:sldId id="273" r:id="rId28"/>
    <p:sldId id="274" r:id="rId29"/>
    <p:sldId id="275" r:id="rId30"/>
    <p:sldId id="276" r:id="rId31"/>
    <p:sldId id="277" r:id="rId32"/>
    <p:sldId id="295" r:id="rId33"/>
    <p:sldId id="279" r:id="rId34"/>
    <p:sldId id="296" r:id="rId35"/>
    <p:sldId id="280" r:id="rId36"/>
    <p:sldId id="297" r:id="rId37"/>
    <p:sldId id="281" r:id="rId38"/>
    <p:sldId id="282" r:id="rId39"/>
    <p:sldId id="283" r:id="rId40"/>
    <p:sldId id="284" r:id="rId41"/>
    <p:sldId id="285" r:id="rId42"/>
    <p:sldId id="286" r:id="rId43"/>
    <p:sldId id="298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132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C5DF-4DA4-4F59-BB4C-BA455FD66BE8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9FD04-4595-4F4C-BF28-0B2DFEEDA6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D04-4595-4F4C-BF28-0B2DFEEDA6E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6079A8-FC85-4A96-B553-83954D46479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56FDB4-9FD2-443D-90F0-F53CA1B2E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C350E1-A1D3-415D-BFF3-B7D5814FC684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ED1585-6304-4E1F-AE5D-85DBB7ABB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DCBC01-B653-49BD-B97C-14E7D7A9DB25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49F044-16EA-489A-AB48-A986FB4F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7404E4-37DD-4320-9C90-7BB37907D7AF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E743D7-47DB-4F5B-9A35-1337FA07C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D0B85D-5FAB-4AF8-AB9B-6015C1EE102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570A77-F3E6-4862-ADBC-241958756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E25130-9DA2-47F4-A0CA-40C8BD96387A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DCC592-08EB-47EC-B238-C3425B784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A9347-C2FB-4167-ACAC-20DFD6BDD9F5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B35C85-B948-47DD-8929-BDC4C7D4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4C6E7B-C54E-464C-95AC-02727EF437EA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D6A1B0-EBED-4009-925E-A725DA939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EDFD4-D18D-48DC-ADAD-4650F4454FD4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449183-624B-43AA-BFDD-1AC6F837C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18E183-FE3B-49ED-AFB2-91832511C58A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CA0DE3-DD03-435C-8FF3-F88DF775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D3EF1C-93D7-4CEC-92D3-FE33A125CCD7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434C5-B7B5-49CE-B66B-6C22C40B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AD27A5-6CD2-4737-9707-2FC73EAFA76D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0F3C8B-1628-4C4E-AFAC-C4E7720E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50E3EB-1753-49A1-BE45-5A57116E13B2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BFD54B-6091-4A03-A924-1DC5BCC01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5F5C49-DAC7-48DA-88EA-F3B007DA7867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AF2467-07CC-41FF-A0A5-4D816511C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DCD891-D6ED-4567-9C24-83B2B95B7A18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5EBC23-91A4-4688-ACA2-66B6FA21E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A5AD9A-79E9-40C9-AC9E-A00BEBB76E63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254FB6-590A-42AF-8A1A-AA500FB31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A605E8-7172-4F5D-B5BA-59121DEEF829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21660C-CA8C-4E73-9B28-931B6713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CE67FF-83D7-4F50-A06B-87BC160CA58F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1FB5C1-35C0-45C9-893E-EF2587C37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FB7895-EA43-430B-8F93-889479115558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406674-DE71-47D0-B6EE-7E2277576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48E1AF-EFDE-4907-B03F-CCCB026DF5F0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95A05E-07B4-4B93-8A0C-76143D5F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0D6384-B935-4E5C-A0AD-D35068707213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D5AD09-B719-421C-B208-71F78AEE9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BAFC6-7658-448F-91F9-F7EFB581BB21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F6A908-721D-43F7-85AB-8AB923880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219F1A-03B0-43A8-9922-F527B5CDCC93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9F2DE-24C3-4B97-A8C7-89977508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2431A5-504D-454E-B77E-E7A159496F65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2F33B5-3C89-4ABA-BA27-EC6AA635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0FB560-BD51-45C9-9BAF-CA476EB6EDEC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33E943-22F6-4C6E-99B5-91B44AB7D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8690D-4823-4057-B08D-A600FA4717B0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B540A9-1B6D-4C24-9F21-BBACA92FC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40BB2-2C34-4F2A-8909-4FD708A0B8E0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7731C9-B773-4A56-91FD-E1C05E332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87254E-CC55-4D85-9D79-35173851406A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6201CB-1DC9-4526-BB05-95F9847F5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FC4D5C-CA57-4179-902B-B8D5604634EF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20CEE6-F73B-408E-9924-03143D337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CF6E0-A901-43D3-B3FC-F7AA95535FF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67C474-CBB2-4C9B-A0FA-8F6520DFF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889FAF-7093-4544-A74D-95A04366746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C71EF-32D3-4394-9A83-A818468F8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44BED5-47DA-410A-A3BE-8B84A066721F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A31CA-639B-4609-8BF5-5D3311AB5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5CAC5F-0351-4119-AE96-B39B3A9B8AD6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BBD28F-8F66-4CAC-BEC1-BD236524F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48D72E-1FB3-4EAC-9158-B7664C699058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7A5A16-2505-4533-9088-E87C083E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7E30CF-55CB-43DD-87C0-93ADED408691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80095B-FD78-4EF3-A867-DB033AB7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2F8E63-E7F7-48B7-92CD-8F53E080A00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576296-33F5-44EA-9581-914DD88B1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2073A-7C4F-453D-B2BE-E50B9798903D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7AAFB3-91FB-412F-B8C6-710B7A99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95B14E-FD03-4333-96F2-F5423FAF0227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A9EFEA-AB51-43FA-A8F1-DBB1F38ED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30924E-605F-4861-A4A0-0C34C82B97CE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B28037-9C75-4998-9782-0F42CB6C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8EAF35-B388-4C86-A168-A41419D44E3C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036B66-5167-4F73-B7A5-7E52E2E19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D9E2B4-14EF-429F-A9F3-5F7A2C153C62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18E2FA-7642-49CF-9B46-ACADFD4B6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9144000" cy="6096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94285-22F7-4FD7-8BC3-C366E68EC4A0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69B587-CDBC-4DF9-924A-8BBACF11A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287D10-0903-40DB-93D7-9B83481F04FC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352E0C-C11A-4EEE-8133-1AB04A553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9FFC64-6472-4C0D-9008-FE9162C54101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8612AD-E456-4B25-BB32-49B1A31DC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3967DD-B6D5-4932-96B3-E6008F261792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6611D1-5D4C-40A9-BA21-56551ADD5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09A92-E52B-45C4-A842-664979C97DA9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475737-0656-4148-AF52-134374983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B6F4C0-2DBA-46EA-B1C0-00B8004209B8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B3DE55-CD70-48C7-85D7-34D1BF39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86B62C-FE9A-4A61-9B0E-C6B24134C568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617E38-9712-41F2-9736-96E66B37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962C49-2497-47EA-946B-23D6420D87B3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F4EC29-9168-4E63-ABF5-8815EE01A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AABBC-C423-454B-9D1D-654FF96491EA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8A6456-868A-4601-AA19-76C4BBE0A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i="1" spc="3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95400" y="2971800"/>
            <a:ext cx="7086600" cy="3657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6500" b="1" spc="30" baseline="0">
                <a:solidFill>
                  <a:srgbClr val="008549"/>
                </a:solidFill>
                <a:effectLst/>
                <a:latin typeface="Palatino Linotype" panose="02040502050505030304" pitchFamily="18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194A9D-5924-46DA-B493-3FCD5C9500BB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2AF91C-F7BF-411A-AA74-F59FA4A2C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BE1AD8-A5C5-45A4-86DC-AEEA7A168C6D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A048F9-B49A-46CB-A9B7-5D25323E8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CBB95D-5A9B-451D-909E-AE3952BDA807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650522-D7E3-4D7D-94F0-D51EE9CD5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665F9A-8FBD-42EA-B9E2-755DD0B067A4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D6CC01-6574-4D9B-BFC3-DD9FDACC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0850FB-97A5-47C4-A0A7-634BF24388E6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B08350-A18D-4CDF-BC50-6B4F0829E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278145-C684-44FB-B414-8A2248E3DC65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E00B7F-8582-437C-9B39-AE9B3D5F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FB8045-4C84-4F7C-80CF-523D95DE43A8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80A5FB-CBBF-4CB8-B74B-B5F6AD590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9B6DFB-E913-45CB-8480-98F6489ED608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4CD812-6F1B-4A8B-B34E-54259CDD4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737FB-1BD1-4DCF-B108-3F4BD5BE73AC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1E7488-C200-4507-A695-CACA8E8A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A174EE-D653-4C35-B3E5-E747B54B7B50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D88EAB-B593-48B5-969B-3B8A38DF2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1BDA8B-EAD8-482F-B802-38B1DBDF69E7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DFB4D-F12B-4C2C-90B0-6EDDDA35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0F7E45-1AA0-43D7-A09C-1D8B7725D6E5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ABD727-35A4-4CE1-8503-078069E15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6B88D-9EF5-4CD4-BD86-FACB7364372C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4E9759-591C-4B28-BE2A-27768AAF7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EBC82-478C-4307-AF48-899D66363C83}" type="datetimeFigureOut">
              <a:rPr lang="en-US"/>
              <a:pPr>
                <a:defRPr/>
              </a:pPr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8F0ECB-257B-4D74-89A1-AA0BD18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90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rgbClr val="6F2D8F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6F2D8F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rgbClr val="595959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rgbClr val="055BA8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rgbClr val="055BA8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Cortical bone</a:t>
            </a:r>
          </a:p>
          <a:p>
            <a:pPr lvl="1"/>
            <a:r>
              <a:rPr lang="en-US" dirty="0" smtClean="0"/>
              <a:t>Also called </a:t>
            </a:r>
            <a:r>
              <a:rPr lang="en-US" i="1" dirty="0" smtClean="0"/>
              <a:t>compact bone</a:t>
            </a:r>
          </a:p>
          <a:p>
            <a:pPr lvl="1"/>
            <a:r>
              <a:rPr lang="en-US" dirty="0" smtClean="0"/>
              <a:t>Dense, hard, and strong</a:t>
            </a:r>
          </a:p>
          <a:p>
            <a:pPr lvl="1"/>
            <a:r>
              <a:rPr lang="en-US" dirty="0" smtClean="0"/>
              <a:t>Lies under periosteum</a:t>
            </a:r>
          </a:p>
          <a:p>
            <a:pPr lvl="1"/>
            <a:r>
              <a:rPr lang="en-US" dirty="0" smtClean="0"/>
              <a:t>Contains </a:t>
            </a:r>
            <a:r>
              <a:rPr lang="en-US" b="1" dirty="0" err="1" smtClean="0"/>
              <a:t>medullary</a:t>
            </a:r>
            <a:r>
              <a:rPr lang="en-US" b="1" dirty="0" smtClean="0"/>
              <a:t> cavity,</a:t>
            </a:r>
            <a:r>
              <a:rPr lang="en-US" dirty="0" smtClean="0"/>
              <a:t> which houses yellow bone marrow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88842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Cancellous</a:t>
            </a:r>
            <a:r>
              <a:rPr lang="en-US" b="1" dirty="0" smtClean="0"/>
              <a:t> bone</a:t>
            </a:r>
          </a:p>
          <a:p>
            <a:pPr lvl="1"/>
            <a:r>
              <a:rPr lang="en-US" dirty="0" smtClean="0"/>
              <a:t>Also called </a:t>
            </a:r>
            <a:r>
              <a:rPr lang="en-US" i="1" dirty="0" err="1" smtClean="0"/>
              <a:t>trabecular</a:t>
            </a:r>
            <a:r>
              <a:rPr lang="en-US" i="1" dirty="0" smtClean="0"/>
              <a:t> bone</a:t>
            </a:r>
          </a:p>
          <a:p>
            <a:pPr lvl="1"/>
            <a:r>
              <a:rPr lang="en-US" dirty="0" smtClean="0"/>
              <a:t>Porous and less dense</a:t>
            </a:r>
          </a:p>
          <a:p>
            <a:pPr lvl="1"/>
            <a:r>
              <a:rPr lang="en-US" dirty="0" smtClean="0"/>
              <a:t>Mainly found in epiphyses of long bones</a:t>
            </a:r>
          </a:p>
          <a:p>
            <a:pPr lvl="1"/>
            <a:r>
              <a:rPr lang="en-US" dirty="0" smtClean="0"/>
              <a:t>Contains red bone marrow, where </a:t>
            </a:r>
            <a:r>
              <a:rPr lang="en-US" b="1" dirty="0" err="1" smtClean="0"/>
              <a:t>hematopoiesis</a:t>
            </a:r>
            <a:r>
              <a:rPr lang="en-US" dirty="0" smtClean="0"/>
              <a:t> (production of red blood cells) occurs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065494" cy="5105400"/>
          </a:xfrm>
        </p:spPr>
        <p:txBody>
          <a:bodyPr>
            <a:normAutofit/>
          </a:bodyPr>
          <a:lstStyle/>
          <a:p>
            <a:r>
              <a:rPr lang="en-US" i="1" dirty="0" smtClean="0"/>
              <a:t>Identify the cortical and </a:t>
            </a:r>
            <a:r>
              <a:rPr lang="en-US" i="1" dirty="0" err="1" smtClean="0"/>
              <a:t>cancellous</a:t>
            </a:r>
            <a:r>
              <a:rPr lang="en-US" i="1" dirty="0" smtClean="0"/>
              <a:t> bone in this illustration.</a:t>
            </a:r>
          </a:p>
          <a:p>
            <a:r>
              <a:rPr lang="en-US" i="1" dirty="0" smtClean="0"/>
              <a:t>Which parts of this bone make up the diaphysis?</a:t>
            </a:r>
          </a:p>
          <a:p>
            <a:r>
              <a:rPr lang="en-US" i="1" dirty="0" smtClean="0"/>
              <a:t>Which parts make up the epiphysis?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36442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4098" name="Picture 2" descr="T:\Project Files\Stanhope_Turnbull_Intro to Med Term\Supplements\PowerPoint\Art\Ch1-7\Converted\02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75573" y="1227637"/>
            <a:ext cx="1200991" cy="5217071"/>
          </a:xfrm>
          <a:prstGeom prst="rect">
            <a:avLst/>
          </a:prstGeom>
          <a:noFill/>
        </p:spPr>
      </p:pic>
      <p:sp>
        <p:nvSpPr>
          <p:cNvPr id="8" name="Line Callout 1 7"/>
          <p:cNvSpPr/>
          <p:nvPr/>
        </p:nvSpPr>
        <p:spPr>
          <a:xfrm>
            <a:off x="7386917" y="2420490"/>
            <a:ext cx="1281953" cy="573741"/>
          </a:xfrm>
          <a:prstGeom prst="borderCallout1">
            <a:avLst>
              <a:gd name="adj1" fmla="val 35937"/>
              <a:gd name="adj2" fmla="val 59"/>
              <a:gd name="adj3" fmla="val 112500"/>
              <a:gd name="adj4" fmla="val -38333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Trebuchet MS" pitchFamily="34" charset="0"/>
              </a:rPr>
              <a:t>Cortical bone</a:t>
            </a:r>
            <a:endParaRPr lang="en-US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7413807" y="1676417"/>
            <a:ext cx="1281953" cy="573741"/>
          </a:xfrm>
          <a:prstGeom prst="borderCallout1">
            <a:avLst>
              <a:gd name="adj1" fmla="val 35937"/>
              <a:gd name="adj2" fmla="val 59"/>
              <a:gd name="adj3" fmla="val -32813"/>
              <a:gd name="adj4" fmla="val -36235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660066"/>
                </a:solidFill>
                <a:latin typeface="Trebuchet MS" pitchFamily="34" charset="0"/>
              </a:rPr>
              <a:t>Cancellous</a:t>
            </a:r>
            <a:r>
              <a:rPr lang="en-US" dirty="0" smtClean="0">
                <a:solidFill>
                  <a:srgbClr val="660066"/>
                </a:solidFill>
                <a:latin typeface="Trebuchet MS" pitchFamily="34" charset="0"/>
              </a:rPr>
              <a:t> bone</a:t>
            </a:r>
            <a:endParaRPr lang="en-US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 flipH="1">
            <a:off x="4724399" y="2671505"/>
            <a:ext cx="1281953" cy="573741"/>
          </a:xfrm>
          <a:prstGeom prst="borderCallout1">
            <a:avLst>
              <a:gd name="adj1" fmla="val 35937"/>
              <a:gd name="adj2" fmla="val 59"/>
              <a:gd name="adj3" fmla="val 35938"/>
              <a:gd name="adj4" fmla="val -12459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660066"/>
                </a:solidFill>
                <a:latin typeface="Trebuchet MS" pitchFamily="34" charset="0"/>
              </a:rPr>
              <a:t>Diaphysis</a:t>
            </a:r>
            <a:endParaRPr lang="en-US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6176683" y="1775015"/>
            <a:ext cx="188259" cy="3881718"/>
          </a:xfrm>
          <a:prstGeom prst="leftBracket">
            <a:avLst/>
          </a:prstGeom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 flipH="1">
            <a:off x="4643717" y="5719504"/>
            <a:ext cx="1281953" cy="573741"/>
          </a:xfrm>
          <a:prstGeom prst="borderCallout1">
            <a:avLst>
              <a:gd name="adj1" fmla="val 35937"/>
              <a:gd name="adj2" fmla="val 59"/>
              <a:gd name="adj3" fmla="val 35938"/>
              <a:gd name="adj4" fmla="val -12459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Trebuchet MS" pitchFamily="34" charset="0"/>
              </a:rPr>
              <a:t>Epiphysis</a:t>
            </a:r>
            <a:endParaRPr lang="en-US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22" name="Left Bracket 21"/>
          <p:cNvSpPr/>
          <p:nvPr/>
        </p:nvSpPr>
        <p:spPr>
          <a:xfrm>
            <a:off x="6096001" y="5746380"/>
            <a:ext cx="188260" cy="582703"/>
          </a:xfrm>
          <a:prstGeom prst="leftBracket">
            <a:avLst/>
          </a:prstGeom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3" name="Line Callout 1 22"/>
          <p:cNvSpPr/>
          <p:nvPr/>
        </p:nvSpPr>
        <p:spPr>
          <a:xfrm flipH="1">
            <a:off x="4769223" y="1129575"/>
            <a:ext cx="1281953" cy="573741"/>
          </a:xfrm>
          <a:prstGeom prst="borderCallout1">
            <a:avLst>
              <a:gd name="adj1" fmla="val 35937"/>
              <a:gd name="adj2" fmla="val 59"/>
              <a:gd name="adj3" fmla="val 35938"/>
              <a:gd name="adj4" fmla="val -12459"/>
            </a:avLst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Trebuchet MS" pitchFamily="34" charset="0"/>
              </a:rPr>
              <a:t>Epiphysis</a:t>
            </a:r>
            <a:endParaRPr lang="en-US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6221507" y="1255059"/>
            <a:ext cx="188258" cy="484095"/>
          </a:xfrm>
          <a:prstGeom prst="leftBracket">
            <a:avLst/>
          </a:prstGeom>
          <a:ln>
            <a:solidFill>
              <a:srgbClr val="660066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409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435" cy="4953000"/>
          </a:xfrm>
        </p:spPr>
        <p:txBody>
          <a:bodyPr/>
          <a:lstStyle/>
          <a:p>
            <a:r>
              <a:rPr lang="en-US" b="1" dirty="0" err="1" smtClean="0"/>
              <a:t>Diarthroses</a:t>
            </a:r>
            <a:r>
              <a:rPr lang="en-US" dirty="0" smtClean="0">
                <a:cs typeface="Arial"/>
              </a:rPr>
              <a:t>—freely movable</a:t>
            </a:r>
            <a:endParaRPr lang="en-US" dirty="0" smtClean="0"/>
          </a:p>
          <a:p>
            <a:r>
              <a:rPr lang="en-US" b="1" dirty="0" err="1" smtClean="0"/>
              <a:t>Amphiarthroses</a:t>
            </a:r>
            <a:r>
              <a:rPr lang="en-US" dirty="0" smtClean="0">
                <a:cs typeface="Arial"/>
              </a:rPr>
              <a:t>—slightly movable</a:t>
            </a:r>
            <a:endParaRPr lang="en-US" dirty="0" smtClean="0"/>
          </a:p>
          <a:p>
            <a:r>
              <a:rPr lang="en-US" b="1" dirty="0" err="1" smtClean="0"/>
              <a:t>Synarthroses</a:t>
            </a:r>
            <a:r>
              <a:rPr lang="en-US" dirty="0" smtClean="0">
                <a:cs typeface="Arial"/>
              </a:rPr>
              <a:t>—immovable</a:t>
            </a:r>
            <a:endParaRPr lang="en-US" dirty="0" smtClean="0"/>
          </a:p>
          <a:p>
            <a:r>
              <a:rPr lang="en-US" b="1" dirty="0" smtClean="0"/>
              <a:t>Synovial joints</a:t>
            </a:r>
            <a:r>
              <a:rPr lang="en-US" dirty="0" smtClean="0">
                <a:cs typeface="Arial"/>
              </a:rPr>
              <a:t>—contain bursa sac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5122" name="Picture 2" descr="T:\Project Files\Stanhope_Turnbull_Intro to Med Term\Supplements\PowerPoint\Art\Ch1-7\Converted\02-0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8248" y="1904320"/>
            <a:ext cx="3408362" cy="388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7619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Types of Diarthroses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6146" name="Picture 2" descr="T:\Project Files\Stanhope_Turnbull_Intro to Med Term\Supplements\PowerPoint\Art\Ch1-7\Converted\02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07111" y="1703293"/>
            <a:ext cx="6729778" cy="4705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3818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038600" cy="5105400"/>
          </a:xfrm>
        </p:spPr>
        <p:txBody>
          <a:bodyPr/>
          <a:lstStyle/>
          <a:p>
            <a:r>
              <a:rPr lang="en-US" i="1" dirty="0" smtClean="0"/>
              <a:t>Which type of joint is shown here?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ball-and-socket 	(diarthrotic) joint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60" y="636442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Sebastian </a:t>
            </a:r>
            <a:r>
              <a:rPr lang="en-US" sz="700" dirty="0" err="1" smtClean="0"/>
              <a:t>Kaulitzki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7170" name="Picture 2" descr="T:\Project Files\Stanhope_Turnbull_Intro to Med Term\Supplements\PowerPoint\Art\Ch1-7\Converted\shutterstock_1604289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8153" y="1553042"/>
            <a:ext cx="3124200" cy="416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03893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Processes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8194" name="Picture 2" descr="T:\Project Files\Stanhope_Turnbull_Intro to Med Term\Supplements\PowerPoint\Art\Ch1-7\Converted\02-06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4223" y="1785256"/>
            <a:ext cx="6395554" cy="4538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7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Depressions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9218" name="Picture 2" descr="T:\Project Files\Stanhope_Turnbull_Intro to Med Term\Supplements\PowerPoint\Art\Ch1-7\Converted\02-06B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0935" y="1828541"/>
            <a:ext cx="6102131" cy="4434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07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Skeleton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b="1" dirty="0" smtClean="0"/>
              <a:t>Skull</a:t>
            </a:r>
            <a:r>
              <a:rPr lang="en-US" dirty="0" smtClean="0"/>
              <a:t> (</a:t>
            </a:r>
            <a:r>
              <a:rPr lang="en-US" b="1" dirty="0" smtClean="0"/>
              <a:t>cranium</a:t>
            </a:r>
            <a:r>
              <a:rPr lang="en-US" dirty="0" smtClean="0"/>
              <a:t> and facial bones)</a:t>
            </a:r>
          </a:p>
          <a:p>
            <a:r>
              <a:rPr lang="en-US" dirty="0" smtClean="0"/>
              <a:t>Thoracic cage (</a:t>
            </a:r>
            <a:r>
              <a:rPr lang="en-US" b="1" dirty="0" smtClean="0"/>
              <a:t>sternum</a:t>
            </a:r>
            <a:r>
              <a:rPr lang="en-US" dirty="0" smtClean="0"/>
              <a:t> and </a:t>
            </a:r>
            <a:r>
              <a:rPr lang="en-US" b="1" dirty="0" err="1" smtClean="0"/>
              <a:t>costals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Vertebral column </a:t>
            </a:r>
            <a:r>
              <a:rPr lang="en-US" dirty="0" smtClean="0"/>
              <a:t>(C-spine, T-spine, L-spine, S-spine, and coccyx)</a:t>
            </a:r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Arcady/Shutterstock.com</a:t>
            </a:r>
            <a:endParaRPr lang="en-US" sz="700" dirty="0"/>
          </a:p>
        </p:txBody>
      </p:sp>
      <p:pic>
        <p:nvPicPr>
          <p:cNvPr id="10242" name="Picture 2" descr="T:\Project Files\Stanhope_Turnbull_Intro to Med Term\Supplements\PowerPoint\Art\Ch1-7\Converted\shutterstock_389236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26463" y="1791624"/>
            <a:ext cx="2655388" cy="408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16085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Appendicular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52109" cy="4953000"/>
          </a:xfrm>
        </p:spPr>
        <p:txBody>
          <a:bodyPr/>
          <a:lstStyle/>
          <a:p>
            <a:r>
              <a:rPr lang="en-US" dirty="0" smtClean="0"/>
              <a:t>Shoulder girdle</a:t>
            </a:r>
          </a:p>
          <a:p>
            <a:r>
              <a:rPr lang="en-US" dirty="0" smtClean="0"/>
              <a:t>Upper extremities (arms and hands)</a:t>
            </a:r>
          </a:p>
          <a:p>
            <a:r>
              <a:rPr lang="en-US" dirty="0" smtClean="0"/>
              <a:t>Pelvic girdle</a:t>
            </a:r>
          </a:p>
          <a:p>
            <a:r>
              <a:rPr lang="en-US" dirty="0" smtClean="0"/>
              <a:t>Lower extremities (legs and feet)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Stefan </a:t>
            </a:r>
            <a:r>
              <a:rPr lang="en-US" sz="700" dirty="0" err="1" smtClean="0"/>
              <a:t>Weichelt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1266" name="Picture 2" descr="T:\Project Files\Stanhope_Turnbull_Intro to Med Term\Supplements\PowerPoint\Art\Ch1-7\Converted\shutterstock_1272351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051" y="1971378"/>
            <a:ext cx="3570832" cy="3333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0600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Skeletal System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249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Identify the bones in this illustration.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35510" y="636442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Henri et George/Shutterstock.com</a:t>
            </a:r>
            <a:endParaRPr lang="en-US" sz="700" dirty="0"/>
          </a:p>
        </p:txBody>
      </p:sp>
      <p:pic>
        <p:nvPicPr>
          <p:cNvPr id="12290" name="Picture 2" descr="T:\Project Files\Stanhope_Turnbull_Intro to Med Term\Supplements\PowerPoint\Art\Ch1-7\Converted\shutterstock_328514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135" y="2221673"/>
            <a:ext cx="5943730" cy="36322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Line Callout 1 7"/>
          <p:cNvSpPr/>
          <p:nvPr/>
        </p:nvSpPr>
        <p:spPr>
          <a:xfrm>
            <a:off x="7270371" y="3478323"/>
            <a:ext cx="1281953" cy="573741"/>
          </a:xfrm>
          <a:prstGeom prst="borderCallout1">
            <a:avLst>
              <a:gd name="adj1" fmla="val 35937"/>
              <a:gd name="adj2" fmla="val 59"/>
              <a:gd name="adj3" fmla="val -32813"/>
              <a:gd name="adj4" fmla="val -36235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Trebuchet MS" pitchFamily="34" charset="0"/>
              </a:rPr>
              <a:t>Humerus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298136" y="5567099"/>
            <a:ext cx="1281953" cy="573741"/>
          </a:xfrm>
          <a:prstGeom prst="borderCallout1">
            <a:avLst>
              <a:gd name="adj1" fmla="val 35937"/>
              <a:gd name="adj2" fmla="val 59"/>
              <a:gd name="adj3" fmla="val -64063"/>
              <a:gd name="adj4" fmla="val -30641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Ulna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4805077" y="3917594"/>
            <a:ext cx="1281953" cy="573741"/>
          </a:xfrm>
          <a:prstGeom prst="borderCallout1">
            <a:avLst>
              <a:gd name="adj1" fmla="val 35937"/>
              <a:gd name="adj2" fmla="val 59"/>
              <a:gd name="adj3" fmla="val 146875"/>
              <a:gd name="adj4" fmla="val -45326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Radius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783100" y="3209383"/>
            <a:ext cx="1550900" cy="573741"/>
          </a:xfrm>
          <a:prstGeom prst="borderCallout1">
            <a:avLst>
              <a:gd name="adj1" fmla="val 35937"/>
              <a:gd name="adj2" fmla="val 59"/>
              <a:gd name="adj3" fmla="val 245312"/>
              <a:gd name="adj4" fmla="val -39731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Metacarpals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3343836" y="3496254"/>
            <a:ext cx="439264" cy="14074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Line Callout 1 14"/>
          <p:cNvSpPr/>
          <p:nvPr/>
        </p:nvSpPr>
        <p:spPr>
          <a:xfrm flipH="1">
            <a:off x="824748" y="5199548"/>
            <a:ext cx="1281953" cy="573741"/>
          </a:xfrm>
          <a:prstGeom prst="borderCallout1">
            <a:avLst>
              <a:gd name="adj1" fmla="val 35937"/>
              <a:gd name="adj2" fmla="val 59"/>
              <a:gd name="adj3" fmla="val -48438"/>
              <a:gd name="adj4" fmla="val -24347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rebuchet MS" pitchFamily="34" charset="0"/>
              </a:rPr>
              <a:t>Phalanges</a:t>
            </a:r>
            <a:endParaRPr lang="en-US" dirty="0">
              <a:solidFill>
                <a:schemeClr val="tx2"/>
              </a:solidFill>
              <a:latin typeface="Trebuchet MS" pitchFamily="34" charset="0"/>
            </a:endParaRPr>
          </a:p>
        </p:txBody>
      </p:sp>
      <p:cxnSp>
        <p:nvCxnSpPr>
          <p:cNvPr id="17" name="Straight Connector 16"/>
          <p:cNvCxnSpPr>
            <a:stCxn id="15" idx="2"/>
          </p:cNvCxnSpPr>
          <p:nvPr/>
        </p:nvCxnSpPr>
        <p:spPr>
          <a:xfrm flipV="1">
            <a:off x="2106701" y="4975412"/>
            <a:ext cx="708217" cy="5110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92959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52365" cy="4953000"/>
          </a:xfrm>
        </p:spPr>
        <p:txBody>
          <a:bodyPr/>
          <a:lstStyle/>
          <a:p>
            <a:r>
              <a:rPr lang="en-US" b="1" dirty="0" err="1" smtClean="0"/>
              <a:t>Ankylosis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ankyl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osis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Osteoarthritis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oste</a:t>
            </a:r>
            <a:r>
              <a:rPr lang="en-US" dirty="0" smtClean="0"/>
              <a:t> / o / </a:t>
            </a:r>
            <a:r>
              <a:rPr lang="en-US" sz="2600" dirty="0" err="1" smtClean="0">
                <a:solidFill>
                  <a:srgbClr val="C00000"/>
                </a:solidFill>
              </a:rPr>
              <a:t>arthr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itis</a:t>
            </a:r>
            <a:endParaRPr lang="en-US" sz="2600" dirty="0">
              <a:solidFill>
                <a:schemeClr val="tx2"/>
              </a:solidFill>
            </a:endParaRPr>
          </a:p>
          <a:p>
            <a:r>
              <a:rPr lang="en-US" b="1" dirty="0" smtClean="0"/>
              <a:t>Rheumatoid arthritis (RA)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rheumat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oid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Gout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Puwadol</a:t>
            </a:r>
            <a:r>
              <a:rPr lang="en-US" sz="700" dirty="0" smtClean="0"/>
              <a:t> </a:t>
            </a:r>
            <a:r>
              <a:rPr lang="en-US" sz="700" dirty="0" err="1" smtClean="0"/>
              <a:t>Jaturawutthichai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4" name="Picture 2" descr="T:\Project Files\Stanhope_Turnbull_Intro to Med Term\Supplements\PowerPoint\Art\Ch1-7\Converted\shutterstock_3475809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13859" y="2520875"/>
            <a:ext cx="3999434" cy="2666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46463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Myeloma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myel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</a:t>
            </a:r>
            <a:r>
              <a:rPr lang="en-US" sz="2600" dirty="0" err="1" smtClean="0">
                <a:solidFill>
                  <a:schemeClr val="tx2"/>
                </a:solidFill>
              </a:rPr>
              <a:t>oma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Ostealgia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oste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</a:t>
            </a:r>
            <a:r>
              <a:rPr lang="en-US" sz="2600" dirty="0" err="1" smtClean="0">
                <a:solidFill>
                  <a:schemeClr val="tx2"/>
                </a:solidFill>
              </a:rPr>
              <a:t>algia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Osteomyelitis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oste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o / </a:t>
            </a:r>
            <a:r>
              <a:rPr lang="en-US" sz="2600" dirty="0" err="1" smtClean="0">
                <a:solidFill>
                  <a:srgbClr val="C00000"/>
                </a:solidFill>
              </a:rPr>
              <a:t>myel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/ </a:t>
            </a:r>
            <a:r>
              <a:rPr lang="en-US" sz="2600" dirty="0" err="1" smtClean="0">
                <a:solidFill>
                  <a:schemeClr val="tx2"/>
                </a:solidFill>
              </a:rPr>
              <a:t>itis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sp>
        <p:nvSpPr>
          <p:cNvPr id="8" name="TextBox 7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14338" name="Picture 2" descr="T:\Project Files\Stanhope_Turnbull_Intro to Med Term\Supplements\PowerPoint\Art\Ch1-7\Converted\02-2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2492" y="2037805"/>
            <a:ext cx="2867266" cy="3302680"/>
          </a:xfrm>
          <a:prstGeom prst="rect">
            <a:avLst/>
          </a:prstGeom>
          <a:noFill/>
        </p:spPr>
      </p:pic>
      <p:sp>
        <p:nvSpPr>
          <p:cNvPr id="9" name="TextBox 6"/>
          <p:cNvSpPr txBox="1"/>
          <p:nvPr/>
        </p:nvSpPr>
        <p:spPr>
          <a:xfrm>
            <a:off x="5248690" y="5369821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Trebuchet MS" pitchFamily="34" charset="0"/>
              </a:rPr>
              <a:t>Osteomyelitis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748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Osteosarcoma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oste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rgbClr val="C00000"/>
                </a:solidFill>
              </a:rPr>
              <a:t>sarc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oma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Scoliosis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00000"/>
                </a:solidFill>
              </a:rPr>
              <a:t>scoli</a:t>
            </a:r>
            <a:r>
              <a:rPr lang="en-US" dirty="0" smtClean="0"/>
              <a:t> / </a:t>
            </a:r>
            <a:r>
              <a:rPr lang="en-US" dirty="0" err="1" smtClean="0">
                <a:solidFill>
                  <a:schemeClr val="tx2"/>
                </a:solidFill>
              </a:rPr>
              <a:t>osis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Subluxation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sub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lux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ation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15362" name="Picture 2" descr="T:\Project Files\Stanhope_Turnbull_Intro to Med Term\Supplements\PowerPoint\Art\Ch1-7\Converted\02-2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55373" y="1790270"/>
            <a:ext cx="2117181" cy="4369918"/>
          </a:xfrm>
          <a:prstGeom prst="rect">
            <a:avLst/>
          </a:prstGeom>
          <a:noFill/>
        </p:spPr>
      </p:pic>
      <p:sp>
        <p:nvSpPr>
          <p:cNvPr id="6" name="TextBox 6"/>
          <p:cNvSpPr txBox="1"/>
          <p:nvPr/>
        </p:nvSpPr>
        <p:spPr>
          <a:xfrm>
            <a:off x="5788622" y="6136176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rebuchet MS" pitchFamily="34" charset="0"/>
              </a:rPr>
              <a:t>Scoliosis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748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Define each disease or condition and identify the meanings of its word parts:</a:t>
            </a:r>
          </a:p>
          <a:p>
            <a:r>
              <a:rPr lang="en-US" i="1" dirty="0" err="1" smtClean="0"/>
              <a:t>arthralgia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arthr</a:t>
            </a:r>
            <a:r>
              <a:rPr lang="en-US" dirty="0" smtClean="0">
                <a:solidFill>
                  <a:schemeClr val="tx2"/>
                </a:solidFill>
              </a:rPr>
              <a:t>/o = joint; -algia = pain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pain in a joint or joints</a:t>
            </a:r>
          </a:p>
          <a:p>
            <a:r>
              <a:rPr lang="en-US" i="1" dirty="0" smtClean="0"/>
              <a:t>bursitis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burs/o = bursa; -itis = inflammation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inflammation of the bursa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428576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Define each disease or condition and identify the meanings of its word parts: </a:t>
            </a:r>
          </a:p>
          <a:p>
            <a:r>
              <a:rPr lang="en-US" i="1" dirty="0" err="1" smtClean="0"/>
              <a:t>osteoma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oste</a:t>
            </a:r>
            <a:r>
              <a:rPr lang="en-US" dirty="0" smtClean="0">
                <a:solidFill>
                  <a:schemeClr val="tx2"/>
                </a:solidFill>
              </a:rPr>
              <a:t>/o = bone; -</a:t>
            </a:r>
            <a:r>
              <a:rPr lang="en-US" dirty="0" err="1" smtClean="0">
                <a:solidFill>
                  <a:schemeClr val="tx2"/>
                </a:solidFill>
              </a:rPr>
              <a:t>oma</a:t>
            </a:r>
            <a:r>
              <a:rPr lang="en-US" dirty="0" smtClean="0">
                <a:solidFill>
                  <a:schemeClr val="tx2"/>
                </a:solidFill>
              </a:rPr>
              <a:t> = tumor; mass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tumor of the bone</a:t>
            </a:r>
          </a:p>
          <a:p>
            <a:r>
              <a:rPr lang="en-US" i="1" dirty="0" err="1" smtClean="0"/>
              <a:t>kyphosis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kyph</a:t>
            </a:r>
            <a:r>
              <a:rPr lang="en-US" dirty="0" smtClean="0">
                <a:solidFill>
                  <a:schemeClr val="tx2"/>
                </a:solidFill>
              </a:rPr>
              <a:t>/o = humpback; -</a:t>
            </a:r>
            <a:r>
              <a:rPr lang="en-US" dirty="0" err="1" smtClean="0">
                <a:solidFill>
                  <a:schemeClr val="tx2"/>
                </a:solidFill>
              </a:rPr>
              <a:t>osis</a:t>
            </a:r>
            <a:r>
              <a:rPr lang="en-US" dirty="0" smtClean="0">
                <a:solidFill>
                  <a:schemeClr val="tx2"/>
                </a:solidFill>
              </a:rPr>
              <a:t> = abnormal 	condition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abnormal, outward curvature of 	the thoracic spine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5763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Arthroscopy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arthr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tx2"/>
                </a:solidFill>
              </a:rPr>
              <a:t>scopy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Bone density test</a:t>
            </a:r>
          </a:p>
          <a:p>
            <a:r>
              <a:rPr lang="en-US" b="1" dirty="0" smtClean="0"/>
              <a:t>Bone marrow aspiration</a:t>
            </a:r>
          </a:p>
          <a:p>
            <a:r>
              <a:rPr lang="en-US" b="1" dirty="0"/>
              <a:t>C</a:t>
            </a:r>
            <a:r>
              <a:rPr lang="en-US" b="1" dirty="0" smtClean="0"/>
              <a:t>omputerized tomography (CT)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sfam_photo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16386" name="Picture 2" descr="T:\Project Files\Stanhope_Turnbull_Intro to Med Term\Supplements\PowerPoint\Art\Ch1-7\Converted\shutterstock_1455456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154" y="2128608"/>
            <a:ext cx="3764242" cy="2509495"/>
          </a:xfrm>
          <a:prstGeom prst="rect">
            <a:avLst/>
          </a:prstGeom>
          <a:noFill/>
        </p:spPr>
      </p:pic>
      <p:sp>
        <p:nvSpPr>
          <p:cNvPr id="8" name="TextBox 6"/>
          <p:cNvSpPr txBox="1"/>
          <p:nvPr/>
        </p:nvSpPr>
        <p:spPr>
          <a:xfrm>
            <a:off x="4778428" y="4629592"/>
            <a:ext cx="2049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rebuchet MS" pitchFamily="34" charset="0"/>
              </a:rPr>
              <a:t>Computerized tomography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3930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Tests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435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Lumbar puncture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lumb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ar</a:t>
            </a:r>
            <a:endParaRPr lang="en-US" sz="2600" b="1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Magnetic resonance imaging (MRI)</a:t>
            </a:r>
          </a:p>
          <a:p>
            <a:r>
              <a:rPr lang="en-US" b="1" dirty="0" smtClean="0"/>
              <a:t>Rheumatoid factor (RF)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rheumat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oid</a:t>
            </a:r>
            <a:endParaRPr lang="en-US" sz="2600" b="1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X-ray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Levent</a:t>
            </a:r>
            <a:r>
              <a:rPr lang="en-US" sz="700" dirty="0" smtClean="0"/>
              <a:t> </a:t>
            </a:r>
            <a:r>
              <a:rPr lang="en-US" sz="700" dirty="0" err="1" smtClean="0"/>
              <a:t>Konuk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7410" name="Picture 2" descr="T:\Project Files\Stanhope_Turnbull_Intro to Med Term\Supplements\PowerPoint\Art\Ch1-7\Converted\shutterstock_4998487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96389" y="2238090"/>
            <a:ext cx="3760191" cy="24980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95844" y="4725387"/>
            <a:ext cx="2144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rebuchet MS" pitchFamily="34" charset="0"/>
              </a:rPr>
              <a:t>Magnetic resonance imaging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3930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 63-year-old woman trips over a rug and falls, breaking her femur and fibula. Her physician is concerned that she may have osteoporosis. What diagnostic test should the physician order to confirm this diagnosis?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660066"/>
                </a:solidFill>
              </a:rPr>
              <a:t>bone density test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2894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Procedures and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Arthrocentesis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arthr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tx2"/>
                </a:solidFill>
              </a:rPr>
              <a:t>centesis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smtClean="0"/>
              <a:t>Bone grafting</a:t>
            </a:r>
          </a:p>
          <a:p>
            <a:r>
              <a:rPr lang="en-US" b="1" dirty="0" err="1" smtClean="0"/>
              <a:t>Bursectomy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burs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ectomy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931" y="6174377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18434" name="Picture 2" descr="T:\Project Files\Stanhope_Turnbull_Intro to Med Term\Supplements\PowerPoint\Art\Ch1-7\Converted\02-3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65713" y="1764481"/>
            <a:ext cx="3316287" cy="3889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68782" y="5631078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Trebuchet MS" pitchFamily="34" charset="0"/>
              </a:rPr>
              <a:t>Arthrocentesis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6577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Terms and 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word parts pertain specifically to the skeletal system, including those related to</a:t>
            </a:r>
          </a:p>
          <a:p>
            <a:pPr lvl="1"/>
            <a:r>
              <a:rPr lang="en-US" dirty="0" smtClean="0"/>
              <a:t>anatomy and physiology</a:t>
            </a:r>
          </a:p>
          <a:p>
            <a:pPr lvl="1"/>
            <a:r>
              <a:rPr lang="en-US" dirty="0" smtClean="0"/>
              <a:t>pathology</a:t>
            </a:r>
          </a:p>
          <a:p>
            <a:pPr lvl="1"/>
            <a:r>
              <a:rPr lang="en-US" dirty="0" smtClean="0"/>
              <a:t>diagnosis and 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Puwadol</a:t>
            </a:r>
            <a:r>
              <a:rPr lang="en-US" sz="700" dirty="0" smtClean="0"/>
              <a:t> </a:t>
            </a:r>
            <a:r>
              <a:rPr lang="en-US" sz="700" dirty="0" err="1" smtClean="0"/>
              <a:t>Jaturawutthichai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026" name="Picture 2" descr="T:\Project Files\Stanhope_Turnbull_Intro to Med Term\Supplements\PowerPoint\Art\Ch1-7\Converted\shutterstock_1893095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3519" y="4058044"/>
            <a:ext cx="3472097" cy="233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83358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Procedures and Therapeutics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Diskectomy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>
                <a:solidFill>
                  <a:srgbClr val="C00000"/>
                </a:solidFill>
              </a:rPr>
              <a:t>disk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ectomy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Spondylosyndesis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err="1" smtClean="0">
                <a:solidFill>
                  <a:srgbClr val="C00000"/>
                </a:solidFill>
              </a:rPr>
              <a:t>spondyl</a:t>
            </a:r>
            <a:r>
              <a:rPr lang="en-US" sz="2600" dirty="0" smtClean="0"/>
              <a:t> / o / </a:t>
            </a:r>
            <a:r>
              <a:rPr lang="en-US" sz="2600" dirty="0" err="1" smtClean="0">
                <a:solidFill>
                  <a:schemeClr val="accent3">
                    <a:lumMod val="75000"/>
                  </a:schemeClr>
                </a:solidFill>
              </a:rPr>
              <a:t>syn</a:t>
            </a:r>
            <a:r>
              <a:rPr lang="en-US" sz="2600" dirty="0" smtClean="0"/>
              <a:t> / </a:t>
            </a:r>
            <a:r>
              <a:rPr lang="en-US" sz="2600" dirty="0" err="1" smtClean="0">
                <a:solidFill>
                  <a:schemeClr val="tx2"/>
                </a:solidFill>
              </a:rPr>
              <a:t>desis</a:t>
            </a:r>
            <a:endParaRPr lang="en-US" sz="2600" dirty="0" smtClean="0">
              <a:solidFill>
                <a:schemeClr val="tx2"/>
              </a:solidFill>
            </a:endParaRPr>
          </a:p>
          <a:p>
            <a:r>
              <a:rPr lang="en-US" b="1" dirty="0" err="1" smtClean="0"/>
              <a:t>Tenotomy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ten</a:t>
            </a:r>
            <a:r>
              <a:rPr lang="en-US" dirty="0" smtClean="0"/>
              <a:t> / o / </a:t>
            </a:r>
            <a:r>
              <a:rPr lang="en-US" dirty="0" err="1" smtClean="0">
                <a:solidFill>
                  <a:schemeClr val="tx2"/>
                </a:solidFill>
              </a:rPr>
              <a:t>tomy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Stefania</a:t>
            </a:r>
            <a:r>
              <a:rPr lang="en-US" sz="700" dirty="0" smtClean="0"/>
              <a:t> </a:t>
            </a:r>
            <a:r>
              <a:rPr lang="en-US" sz="700" dirty="0" err="1" smtClean="0"/>
              <a:t>Arca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19458" name="Picture 2" descr="T:\Project Files\Stanhope_Turnbull_Intro to Med Term\Supplements\PowerPoint\Art\Ch1-7\Converted\shutterstock_3264233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447" y="1886302"/>
            <a:ext cx="2959236" cy="41066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53193" y="5970713"/>
            <a:ext cx="1642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Trebuchet MS" pitchFamily="34" charset="0"/>
              </a:rPr>
              <a:t>Spondylosyndesis</a:t>
            </a:r>
            <a:endParaRPr lang="en-US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3430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Define each word and identify the meanings of its word parts:</a:t>
            </a:r>
          </a:p>
          <a:p>
            <a:r>
              <a:rPr lang="en-US" i="1" dirty="0" err="1" smtClean="0"/>
              <a:t>arthrodesis</a:t>
            </a:r>
            <a:endParaRPr lang="en-US" i="1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arthr</a:t>
            </a:r>
            <a:r>
              <a:rPr lang="en-US" dirty="0" smtClean="0">
                <a:solidFill>
                  <a:schemeClr val="tx2"/>
                </a:solidFill>
              </a:rPr>
              <a:t>/o = joint; -</a:t>
            </a:r>
            <a:r>
              <a:rPr lang="en-US" dirty="0" err="1" smtClean="0">
                <a:solidFill>
                  <a:schemeClr val="tx2"/>
                </a:solidFill>
              </a:rPr>
              <a:t>desis</a:t>
            </a:r>
            <a:r>
              <a:rPr lang="en-US" dirty="0" smtClean="0">
                <a:solidFill>
                  <a:schemeClr val="tx2"/>
                </a:solidFill>
              </a:rPr>
              <a:t> = to bind; tie together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surgical immobilization of a joint</a:t>
            </a:r>
          </a:p>
          <a:p>
            <a:r>
              <a:rPr lang="en-US" i="1" dirty="0" err="1" smtClean="0"/>
              <a:t>orthosis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err="1" smtClean="0">
                <a:solidFill>
                  <a:schemeClr val="tx2"/>
                </a:solidFill>
              </a:rPr>
              <a:t>orth</a:t>
            </a:r>
            <a:r>
              <a:rPr lang="en-US" dirty="0" smtClean="0">
                <a:solidFill>
                  <a:schemeClr val="tx2"/>
                </a:solidFill>
              </a:rPr>
              <a:t>/o = straight; -</a:t>
            </a:r>
            <a:r>
              <a:rPr lang="en-US" dirty="0" err="1" smtClean="0">
                <a:solidFill>
                  <a:schemeClr val="tx2"/>
                </a:solidFill>
              </a:rPr>
              <a:t>osis</a:t>
            </a:r>
            <a:r>
              <a:rPr lang="en-US" dirty="0" smtClean="0">
                <a:solidFill>
                  <a:schemeClr val="tx2"/>
                </a:solidFill>
              </a:rPr>
              <a:t> = abnormal condition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	definition: straightening or correction of a 	bone deformity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73570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Drug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Analgesic</a:t>
            </a:r>
          </a:p>
          <a:p>
            <a:r>
              <a:rPr lang="en-US" b="1" dirty="0" smtClean="0"/>
              <a:t>Anti-inflammatory</a:t>
            </a:r>
          </a:p>
          <a:p>
            <a:r>
              <a:rPr lang="en-US" b="1" dirty="0" smtClean="0"/>
              <a:t>Antipyretic</a:t>
            </a:r>
          </a:p>
          <a:p>
            <a:r>
              <a:rPr lang="en-US" b="1" dirty="0" smtClean="0"/>
              <a:t>Narcotic</a:t>
            </a:r>
          </a:p>
          <a:p>
            <a:r>
              <a:rPr lang="en-US" b="1" dirty="0" smtClean="0"/>
              <a:t>Nonsteroidal anti-inflammatory drug (NSAID)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39736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A 15-year-old has a bad cold. He complains of aching and has a temperature of 102.4°.</a:t>
            </a:r>
          </a:p>
          <a:p>
            <a:r>
              <a:rPr lang="en-US" i="1" dirty="0" smtClean="0"/>
              <a:t>Which class of drug might lower his temperature?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antipyretic</a:t>
            </a:r>
          </a:p>
          <a:p>
            <a:r>
              <a:rPr lang="en-US" i="1" dirty="0" smtClean="0"/>
              <a:t>Which class of drug might reduce body aches?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analgesic or narcotic</a:t>
            </a:r>
          </a:p>
        </p:txBody>
      </p:sp>
    </p:spTree>
    <p:extLst>
      <p:ext uri="{BB962C8B-B14F-4D97-AF65-F5344CB8AC3E}">
        <p14:creationId xmlns="" xmlns:p14="http://schemas.microsoft.com/office/powerpoint/2010/main" val="5238317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Medical Abbreviations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931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Abbreviation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ATT PHYS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attending physician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CRIF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closed reduction and internal fixation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computerized tomography; computed tomography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DJD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degenerative joint</a:t>
                      </a:r>
                      <a:r>
                        <a:rPr lang="en-US" sz="2400" baseline="0" dirty="0" smtClean="0"/>
                        <a:t> disease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</a:t>
                      </a:r>
                      <a:r>
                        <a:rPr lang="en-US" sz="2400" baseline="0" dirty="0" smtClean="0"/>
                        <a:t> needed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rheumatoid</a:t>
                      </a:r>
                      <a:r>
                        <a:rPr lang="en-US" sz="2400" baseline="0" dirty="0" smtClean="0"/>
                        <a:t> arthritis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Identify the meanings of the following common medical abbreviations:</a:t>
            </a:r>
          </a:p>
          <a:p>
            <a:r>
              <a:rPr lang="en-US" i="1" dirty="0" smtClean="0"/>
              <a:t>LBP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lower back pain</a:t>
            </a:r>
          </a:p>
          <a:p>
            <a:r>
              <a:rPr lang="en-US" i="1" dirty="0" smtClean="0"/>
              <a:t>PO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by mouth</a:t>
            </a:r>
          </a:p>
          <a:p>
            <a:r>
              <a:rPr lang="en-US" i="1" dirty="0" smtClean="0"/>
              <a:t>RF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rheumatoid factor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893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Forms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10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Combining Form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Combining Form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acr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extremities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orth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straight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brachi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arm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ped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foot; child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chondr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cartilage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pyret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fever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crani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skull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sacr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sacrum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kyph</a:t>
                      </a:r>
                      <a:r>
                        <a:rPr lang="en-US" sz="2400" dirty="0" smtClean="0"/>
                        <a:t>/o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humpback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tars/o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ankle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Prefix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a-, an-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not; without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between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meta-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change; beyond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below; under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supra-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above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965978"/>
          <a:ext cx="8534400" cy="320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Suffix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-al, -</a:t>
                      </a:r>
                      <a:r>
                        <a:rPr lang="en-US" sz="2400" dirty="0" err="1" smtClean="0"/>
                        <a:t>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pertaining to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process; condition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ectomy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surgical removal; excision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penia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deficiency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plasty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surgical repair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-scope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instrument used to view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What are the meanings of the following word parts?</a:t>
            </a:r>
          </a:p>
          <a:p>
            <a:r>
              <a:rPr lang="en-US" i="1" dirty="0" err="1" smtClean="0"/>
              <a:t>arthr</a:t>
            </a:r>
            <a:r>
              <a:rPr lang="en-US" i="1" dirty="0" smtClean="0"/>
              <a:t>/o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joint</a:t>
            </a:r>
          </a:p>
          <a:p>
            <a:r>
              <a:rPr lang="en-US" i="1" dirty="0" err="1" smtClean="0"/>
              <a:t>cervic</a:t>
            </a:r>
            <a:r>
              <a:rPr lang="en-US" i="1" dirty="0" smtClean="0"/>
              <a:t>/o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neck; cervix</a:t>
            </a:r>
          </a:p>
          <a:p>
            <a:r>
              <a:rPr lang="en-US" i="1" dirty="0" err="1" smtClean="0"/>
              <a:t>narc</a:t>
            </a:r>
            <a:r>
              <a:rPr lang="en-US" i="1" dirty="0" smtClean="0"/>
              <a:t>/o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numbness; stupor</a:t>
            </a:r>
          </a:p>
          <a:p>
            <a:r>
              <a:rPr lang="en-US" i="1" dirty="0" smtClean="0"/>
              <a:t>anti-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chemeClr val="tx2"/>
                </a:solidFill>
              </a:rPr>
              <a:t>against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63035" y="1277465"/>
            <a:ext cx="442856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 smtClean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around; surrounding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pain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malacia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softening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908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34691" cy="4953000"/>
          </a:xfrm>
        </p:spPr>
        <p:txBody>
          <a:bodyPr/>
          <a:lstStyle/>
          <a:p>
            <a:r>
              <a:rPr lang="en-US" dirty="0" smtClean="0"/>
              <a:t>Support</a:t>
            </a:r>
          </a:p>
          <a:p>
            <a:r>
              <a:rPr lang="en-US" dirty="0" smtClean="0"/>
              <a:t>Protection</a:t>
            </a:r>
          </a:p>
          <a:p>
            <a:r>
              <a:rPr lang="en-US" dirty="0" smtClean="0"/>
              <a:t>Mineral storage</a:t>
            </a:r>
          </a:p>
          <a:p>
            <a:r>
              <a:rPr lang="en-US" dirty="0" smtClean="0"/>
              <a:t>Blood cell formation</a:t>
            </a:r>
          </a:p>
          <a:p>
            <a:r>
              <a:rPr lang="en-US" dirty="0" smtClean="0"/>
              <a:t>Anchoring and movement of muscles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66560" y="6418217"/>
            <a:ext cx="20987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err="1" smtClean="0"/>
              <a:t>Picsfive</a:t>
            </a:r>
            <a:r>
              <a:rPr lang="en-US" sz="700" dirty="0" smtClean="0"/>
              <a:t>/Shutterstock.com</a:t>
            </a:r>
            <a:endParaRPr lang="en-US" sz="700" dirty="0"/>
          </a:p>
        </p:txBody>
      </p:sp>
      <p:pic>
        <p:nvPicPr>
          <p:cNvPr id="2050" name="Picture 2" descr="T:\Project Files\Stanhope_Turnbull_Intro to Med Term\Supplements\PowerPoint\Art\Ch1-7\Converted\shutterstock_568139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42963" y="1812853"/>
            <a:ext cx="2634388" cy="4215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37505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and </a:t>
            </a:r>
            <a:r>
              <a:rPr lang="en-US" smtClean="0"/>
              <a:t>Shapes of Bones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3612" y="6418217"/>
            <a:ext cx="17417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 smtClean="0"/>
              <a:t>© Body Scientific International</a:t>
            </a:r>
            <a:endParaRPr lang="en-US" sz="700" dirty="0"/>
          </a:p>
        </p:txBody>
      </p:sp>
      <p:pic>
        <p:nvPicPr>
          <p:cNvPr id="3074" name="Picture 2" descr="T:\Project Files\Stanhope_Turnbull_Intro to Med Term\Supplements\PowerPoint\Art\Ch1-7\Converted\02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11828" y="1697600"/>
            <a:ext cx="4920344" cy="4694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94038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emember 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imt2018</Template>
  <TotalTime>0</TotalTime>
  <Words>670</Words>
  <Application>Microsoft Office PowerPoint</Application>
  <PresentationFormat>On-screen Show (4:3)</PresentationFormat>
  <Paragraphs>307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Title Slide</vt:lpstr>
      <vt:lpstr>Title</vt:lpstr>
      <vt:lpstr>Content</vt:lpstr>
      <vt:lpstr>your turn</vt:lpstr>
      <vt:lpstr>Remember this</vt:lpstr>
      <vt:lpstr>1_Title Slide</vt:lpstr>
      <vt:lpstr>1_Title</vt:lpstr>
      <vt:lpstr>1_Content</vt:lpstr>
      <vt:lpstr>1_your turn</vt:lpstr>
      <vt:lpstr>1_Remember this</vt:lpstr>
      <vt:lpstr>Slide 1</vt:lpstr>
      <vt:lpstr>Slide 2</vt:lpstr>
      <vt:lpstr>Medical Terms and the Skeletal System</vt:lpstr>
      <vt:lpstr>Combining Forms</vt:lpstr>
      <vt:lpstr>Prefixes</vt:lpstr>
      <vt:lpstr>Suffixes</vt:lpstr>
      <vt:lpstr>Your Turn</vt:lpstr>
      <vt:lpstr>Functions of Bone</vt:lpstr>
      <vt:lpstr>Types and Shapes of Bones</vt:lpstr>
      <vt:lpstr>Bone Composition</vt:lpstr>
      <vt:lpstr>Bone Composition</vt:lpstr>
      <vt:lpstr>Remember This?</vt:lpstr>
      <vt:lpstr>Types of Joints</vt:lpstr>
      <vt:lpstr>Six Types of Diarthroses</vt:lpstr>
      <vt:lpstr>Remember This?</vt:lpstr>
      <vt:lpstr>Bone Processes</vt:lpstr>
      <vt:lpstr>Bone Depressions</vt:lpstr>
      <vt:lpstr>Axial Skeleton</vt:lpstr>
      <vt:lpstr>Appendicular Skeleton</vt:lpstr>
      <vt:lpstr>Your Turn</vt:lpstr>
      <vt:lpstr>Diseases and Conditions</vt:lpstr>
      <vt:lpstr>Diseases and Conditions</vt:lpstr>
      <vt:lpstr>Diseases and Conditions</vt:lpstr>
      <vt:lpstr>Your Turn</vt:lpstr>
      <vt:lpstr>Your Turn</vt:lpstr>
      <vt:lpstr>Diagnostic Tests and Procedures</vt:lpstr>
      <vt:lpstr>Diagnostic Tests and Procedures</vt:lpstr>
      <vt:lpstr>Remember This?</vt:lpstr>
      <vt:lpstr>Surgical Procedures and Therapeutics</vt:lpstr>
      <vt:lpstr>Surgical Procedures and Therapeutics</vt:lpstr>
      <vt:lpstr>Your Turn</vt:lpstr>
      <vt:lpstr>Therapeutic Drug Treatments</vt:lpstr>
      <vt:lpstr>Your Turn</vt:lpstr>
      <vt:lpstr>Common Medical Abbreviations</vt:lpstr>
      <vt:lpstr>Your Turn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2016-06-28T15:30:32Z</dcterms:created>
  <dcterms:modified xsi:type="dcterms:W3CDTF">2016-06-28T15:30:46Z</dcterms:modified>
</cp:coreProperties>
</file>