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4" r:id="rId2"/>
    <p:sldMasterId id="2147483700" r:id="rId3"/>
    <p:sldMasterId id="2147483712" r:id="rId4"/>
    <p:sldMasterId id="2147483724" r:id="rId5"/>
    <p:sldMasterId id="2147483736" r:id="rId6"/>
    <p:sldMasterId id="2147483748" r:id="rId7"/>
    <p:sldMasterId id="2147483764" r:id="rId8"/>
    <p:sldMasterId id="2147483776" r:id="rId9"/>
    <p:sldMasterId id="2147483788" r:id="rId10"/>
  </p:sldMasterIdLst>
  <p:notesMasterIdLst>
    <p:notesMasterId r:id="rId46"/>
  </p:notesMasterIdLst>
  <p:sldIdLst>
    <p:sldId id="287" r:id="rId11"/>
    <p:sldId id="256" r:id="rId12"/>
    <p:sldId id="259" r:id="rId13"/>
    <p:sldId id="288" r:id="rId14"/>
    <p:sldId id="289" r:id="rId15"/>
    <p:sldId id="290" r:id="rId16"/>
    <p:sldId id="291" r:id="rId17"/>
    <p:sldId id="265" r:id="rId18"/>
    <p:sldId id="264" r:id="rId19"/>
    <p:sldId id="293" r:id="rId20"/>
    <p:sldId id="292" r:id="rId21"/>
    <p:sldId id="266" r:id="rId22"/>
    <p:sldId id="267" r:id="rId23"/>
    <p:sldId id="269" r:id="rId24"/>
    <p:sldId id="268" r:id="rId25"/>
    <p:sldId id="270" r:id="rId26"/>
    <p:sldId id="271" r:id="rId27"/>
    <p:sldId id="294" r:id="rId28"/>
    <p:sldId id="273" r:id="rId29"/>
    <p:sldId id="274" r:id="rId30"/>
    <p:sldId id="275" r:id="rId31"/>
    <p:sldId id="276" r:id="rId32"/>
    <p:sldId id="277" r:id="rId33"/>
    <p:sldId id="278" r:id="rId34"/>
    <p:sldId id="295" r:id="rId35"/>
    <p:sldId id="279" r:id="rId36"/>
    <p:sldId id="296" r:id="rId37"/>
    <p:sldId id="297" r:id="rId38"/>
    <p:sldId id="280" r:id="rId39"/>
    <p:sldId id="281" r:id="rId40"/>
    <p:sldId id="282" r:id="rId41"/>
    <p:sldId id="283" r:id="rId42"/>
    <p:sldId id="284" r:id="rId43"/>
    <p:sldId id="298" r:id="rId44"/>
    <p:sldId id="28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7C31C-C22F-4980-AF9E-7465292A0EF7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9A68F-848C-46A2-9A63-65C90C0CF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1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8F-848C-46A2-9A63-65C90C0CF0A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E34CDD-72DF-4BBF-A484-EA40187CA7F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8C6079-A1AC-448C-A6F3-C6FFBF2EC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AD76FB-51F5-4F0D-9FBA-2A8081C16030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A1CCCD-DCF8-4EDB-8DBB-49DAE9BBC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68B544-10A2-4362-9B20-65415E59516D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B26FE5-713C-4C1A-9CB6-67B34C877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4065CB-8CBC-4D99-9B2E-9A11C89D69FE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F81DD4-9A87-436D-85D0-1B7A319C4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B5C752-B31E-4206-B9A2-7BD6564368DD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99B94E-3E42-41A7-8CB3-8FE69EB7A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5BA1CC-3C25-43EF-88B8-183574856E72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21F704-DF9C-45A5-9546-08C48EF57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3B3CAC-5A90-426C-8936-25788B3CCC80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0051F5-F3E0-473C-BDD0-F4A630828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66185E-421A-4BC0-A7A3-39030BB8153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A9D545-6185-4646-B967-AE89F7F60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27E278-E439-49EA-8C7F-C95A973EB0F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12DAC5-F590-4A5B-830E-AD80CEE1D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9144000" cy="6096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B2B29F-7634-4A44-8172-51D854419875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1BF8B2-EE09-4555-928B-1BF594757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0A306B-E450-4461-8262-3ED5B230F9B5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59F974-8E85-4F83-BB51-6916D6D4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AB1AA3-7F9B-4C72-9D7F-EA645C8EAB85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E7747C-37F1-4EA9-BB1C-A5AFDD32B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16099B-7BF7-4150-A1DB-CB3452EEA6D0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49F68D-82AB-4948-8A0D-24EEFD7F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A5A6E6-409B-4803-AFCA-BEDD040FAB75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A6B6CD-0EB6-48EF-9F8C-6A674228E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DE1D85-D740-4E8E-AB55-EC59FA0E8B57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138DB0-11DB-4065-880C-541033D3F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B44432-3AC3-4941-9B8C-6B8F775A7044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D44CB2-50A6-4E04-8DC4-81046A4BB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DC8652-88DD-4D5C-B7DF-141C85046F3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E580C3-7C20-4379-8F52-A68D5B463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BF37A0-9EA7-4656-B5BA-4B8F11B5FB19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D034F5-F5AF-4345-959D-8FEFA072B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i="1" spc="3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95400" y="2971800"/>
            <a:ext cx="7086600" cy="3657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500" b="1" spc="30" baseline="0">
                <a:solidFill>
                  <a:srgbClr val="008549"/>
                </a:solidFill>
                <a:effectLst/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1B2F8C-F149-4200-9F86-7E16D21C0D33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72FB14-7FB5-43E3-BD5F-BDBA272E4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55D9D7-F8B9-4593-8AA6-9992A9BD4D0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3B2DCF-FBF2-416A-84EB-C997A347C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59D58E-58B2-4367-8CD5-9BC564DB3C29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FFF9D0-5F11-47B8-AA16-A7D48131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AB6205-659D-46CD-9867-BC11CD3FD527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F433B9-3E3E-43AD-B1BF-D09641490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DA7D1E-140E-4071-B7BD-24E7192498F1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569530-F3DA-457F-855D-03F094387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F0FAF1-A98A-43AA-968E-0071985160ED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D035CF-9BE5-4723-93DE-C7140B032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E1BEC3-44F3-4FAF-BB05-8C523AD95809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E56BDF-974F-47F8-8C97-5D35DFBF0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27D5D4-79A8-4361-9184-B06283D3215B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AEB8C7-33E5-412C-83E4-EA47FA08A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7AAC57-B756-4E89-9E08-9BA9D828F2FF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D117F9-1BF7-47D5-82CB-BAFC0F8EC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007FC9-7A82-4FA6-A26A-CE9C1538FC5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0AFCCD-30E8-4F89-8589-364A1ED6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E96B93-D298-4801-8C0A-CED7ABD7AC7E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36EC8F-C315-44E7-A668-01EDD1C11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52EEBC-DB39-4B66-BFE0-9B2DC89D01A6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2FCAFF-FCBF-4891-9290-25DA9CBD4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96A0F7-F0E3-426B-9B8F-5550D77A9F04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79997C-CF52-4473-90C4-ABC175B61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4F58BC-96C2-44FB-B81A-AD5EEBACC22E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6361ED-D2F9-4C3A-A8BD-0E9D17D40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A3CCB6-6A2E-45CE-B78F-8357262BBA35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A96CEC-3B58-4D09-9C72-EA56CD0A9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8EB89-6C8D-4EEA-858B-ADA0091E6062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B57C06-3E22-4AEA-8E8B-24036BEFC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DB1C61-4A42-47F9-8D0F-EF56BF4FF162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302AA1-3A74-40DB-AD38-B769F9DA4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CAC26F-461C-4A31-84D3-CE2BD44AF6E7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18E184-E07F-4E41-8300-EB8202EA0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CC4F36-0D5F-4DCA-A720-7861853610D0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4E33CD-4560-4390-A93E-15C29CAEB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708775-2E71-4F85-89E3-00DB9ACB4760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69FC9D-D1FB-409F-A00F-90D63B43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CC928E-FBB9-4CAC-8C3F-151CB3DBE275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1E11CD-20E5-4105-AB18-FC53E5829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9FC4FC-691C-4956-B02D-41D1AB192C3D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EB9624-1F54-4231-970F-EF47578B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E44733-0BFE-4A82-A50F-01FD838CE482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AAB9C7-56D3-44BB-B3E5-34E52D084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9144000" cy="6096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F1A0E6-EA67-4A17-AE60-C6D297AD15D6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28208F-55BF-4E01-96F6-254D31731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5745E3-DF39-4B1A-8DA8-B2010594C4B9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D9E52F-9AED-41C0-91DD-182191FF3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7DF337-DFFF-487F-BF01-0785DFB53137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5FFDDA-0F30-4807-8845-A68703A17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5CB234-951F-4E6E-B565-5091FD24E685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5E0AAC-54A2-4BD6-A8A0-92B4FAFBB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C356C4-81BD-44E2-A1EC-31DF7CA91195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9053A7-61FF-4894-AAEA-627CFD6BE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55BB8-90D6-4B13-B039-88A9D52183DC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288644-F434-4548-99CE-AF098ABFD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A87AD3-0C63-4D84-A4B6-68789756450B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9CF2C8-B19C-4A51-8ED8-5D8A461AB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448167-CB30-4F27-9D74-7142B9CF92F2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A45452-2595-41D4-97BD-5F5BF297D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778400-DFEF-4025-86A4-1119355727E9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55675E-79FF-4DFC-8D26-7388FBC50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i="1" spc="3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95400" y="2971800"/>
            <a:ext cx="7086600" cy="3657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500" b="1" spc="30" baseline="0">
                <a:solidFill>
                  <a:srgbClr val="008549"/>
                </a:solidFill>
                <a:effectLst/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1825C3-DD40-4011-9FBF-DB00412659F2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84F198-CDD1-468D-A22D-D781BCEA7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867872-464A-4962-9AB5-EE0DD4E7BB85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167A93-AB6F-4F4E-9F12-771BE05A3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963921-C2A6-4EC7-A98A-F566B6ED2485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CA6F65-C90D-4BDE-A46A-E48344D64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28C412-2516-45DF-B39C-CDF201AC793C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7AA506-D202-44D0-9BDA-E8E66D5E3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25344B-D557-4BC8-9740-E8F0BB52F6BD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CAC4E9-FED9-4C16-9AE3-BE40BB015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13FCF7-226B-4FED-AF16-EFBD206F43F9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151818-7114-4873-B245-B75FE5082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CCEB11-F586-4228-B9AE-F58700B22B96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4A1A81-BB74-403D-AACC-4D7C53A20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022DB2-3C1A-4F97-83BF-6E2D2DD0B9A8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D6360D-C5C0-4281-BC88-7CC52EE86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983098-DCBF-4F44-AA9A-0E3A4D0D2612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D17081-682B-4606-A3A9-93782D142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78AD9A-716B-4ED1-8194-4D10B77942D3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F85587-ECCF-49A9-91F2-946861DD3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C76A9D-8899-4F74-8270-5F5B7DAAE2B6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BBF3E4-9CA4-49ED-A581-160CED2EF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2C40EC-5180-495F-9C78-D77E2A06FF8E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8C2ACD-2551-47AE-BD0F-0CE73B3B6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25F18E-0FF7-4040-8FFF-5CF5CD57BFF9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AB8DB6-80F1-4682-BEE7-65F2D7704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9178F4-5FB4-434F-A156-1B7B57A813DF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70B151-6E61-4244-A395-DC9E0CACD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rgbClr val="6F2D8F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2954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rgbClr val="6F2D8F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2954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Tissue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Smooth muscle</a:t>
            </a:r>
            <a:r>
              <a:rPr lang="en-US" dirty="0" smtClean="0">
                <a:cs typeface="Arial"/>
              </a:rPr>
              <a:t>—involuntary muscle surrounding internal organs; also called </a:t>
            </a:r>
            <a:r>
              <a:rPr lang="en-US" i="1" dirty="0" smtClean="0">
                <a:cs typeface="Arial"/>
              </a:rPr>
              <a:t>visceral muscle</a:t>
            </a:r>
            <a:endParaRPr lang="en-US" i="1" dirty="0" smtClean="0"/>
          </a:p>
          <a:p>
            <a:r>
              <a:rPr lang="en-US" b="1" dirty="0" smtClean="0"/>
              <a:t>Cardiac muscle</a:t>
            </a:r>
            <a:r>
              <a:rPr lang="en-US" dirty="0" smtClean="0">
                <a:cs typeface="Arial"/>
              </a:rPr>
              <a:t>—involuntary muscle found only in the heart; also called </a:t>
            </a:r>
            <a:r>
              <a:rPr lang="en-US" i="1" dirty="0" smtClean="0">
                <a:cs typeface="Arial"/>
              </a:rPr>
              <a:t>myocardial muscle</a:t>
            </a:r>
            <a:endParaRPr lang="en-US" i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962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Tissue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69526" cy="4953000"/>
          </a:xfrm>
        </p:spPr>
        <p:txBody>
          <a:bodyPr/>
          <a:lstStyle/>
          <a:p>
            <a:r>
              <a:rPr lang="en-US" dirty="0" smtClean="0"/>
              <a:t>Automaticity</a:t>
            </a:r>
          </a:p>
          <a:p>
            <a:r>
              <a:rPr lang="en-US" dirty="0" smtClean="0"/>
              <a:t>Contractility</a:t>
            </a:r>
          </a:p>
          <a:p>
            <a:r>
              <a:rPr lang="en-US" dirty="0" smtClean="0"/>
              <a:t>Elasticity</a:t>
            </a:r>
          </a:p>
          <a:p>
            <a:r>
              <a:rPr lang="en-US" dirty="0" smtClean="0"/>
              <a:t>Excitability</a:t>
            </a:r>
          </a:p>
          <a:p>
            <a:r>
              <a:rPr lang="en-US" dirty="0" smtClean="0"/>
              <a:t>Extensibility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yodiyim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4098" name="Picture 2" descr="T:\Project Files\Stanhope_Turnbull_Intro to Med Term\Supplements\PowerPoint\Art\Ch1-7\Converted\shutterstock_4065766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32330" y="1944124"/>
            <a:ext cx="2962138" cy="41531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and Insertion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953000"/>
          </a:xfrm>
        </p:spPr>
        <p:txBody>
          <a:bodyPr/>
          <a:lstStyle/>
          <a:p>
            <a:r>
              <a:rPr lang="en-US" b="1" dirty="0" smtClean="0"/>
              <a:t>Origin</a:t>
            </a:r>
            <a:r>
              <a:rPr lang="en-US" dirty="0" smtClean="0">
                <a:cs typeface="Arial"/>
              </a:rPr>
              <a:t>—attachment site that </a:t>
            </a:r>
            <a:r>
              <a:rPr lang="en-US" i="1" dirty="0" smtClean="0">
                <a:cs typeface="Arial"/>
              </a:rPr>
              <a:t>does not move</a:t>
            </a:r>
          </a:p>
          <a:p>
            <a:r>
              <a:rPr lang="en-US" b="1" dirty="0" smtClean="0">
                <a:cs typeface="Arial"/>
              </a:rPr>
              <a:t>Insertion</a:t>
            </a:r>
            <a:r>
              <a:rPr lang="en-US" dirty="0" smtClean="0">
                <a:cs typeface="Arial"/>
              </a:rPr>
              <a:t>—attachment site that </a:t>
            </a:r>
            <a:r>
              <a:rPr lang="en-US" i="1" dirty="0" smtClean="0">
                <a:cs typeface="Arial"/>
              </a:rPr>
              <a:t>does move</a:t>
            </a: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5122" name="Picture 2" descr="T:\Project Files\Stanhope_Turnbull_Intro to Med Term\Supplements\PowerPoint\Art\Ch1-7\Converted\03-0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94469" y="1958918"/>
            <a:ext cx="3352845" cy="4113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0657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Tendons and Ligaments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06097" cy="4953000"/>
          </a:xfrm>
        </p:spPr>
        <p:txBody>
          <a:bodyPr/>
          <a:lstStyle/>
          <a:p>
            <a:r>
              <a:rPr lang="en-US" b="1" dirty="0" smtClean="0"/>
              <a:t>Tendons</a:t>
            </a:r>
            <a:r>
              <a:rPr lang="en-US" dirty="0" smtClean="0">
                <a:cs typeface="Arial"/>
              </a:rPr>
              <a:t>—attach muscle to bone</a:t>
            </a:r>
          </a:p>
          <a:p>
            <a:r>
              <a:rPr lang="en-US" b="1" dirty="0" smtClean="0">
                <a:cs typeface="Arial"/>
              </a:rPr>
              <a:t>Ligaments</a:t>
            </a:r>
            <a:r>
              <a:rPr lang="en-US" dirty="0" smtClean="0">
                <a:cs typeface="Arial"/>
              </a:rPr>
              <a:t>—attach bone to bone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6146" name="Picture 2" descr="T:\Project Files\Stanhope_Turnbull_Intro to Med Term\Supplements\PowerPoint\Art\Ch1-7\Converted\03-0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11222" y="2908666"/>
            <a:ext cx="5521557" cy="3509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77751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Organization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7170" name="Picture 2" descr="T:\Project Files\Stanhope_Turnbull_Intro to Med Term\Supplements\PowerPoint\Art\Ch1-7\Converted\03-0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7139" y="1781848"/>
            <a:ext cx="5749723" cy="4735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991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:\Project Files\Stanhope_Turnbull_Intro to Med Term\Supplements\PowerPoint\Art\Ch1-7\Converted\shutterstock_2455805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1198" y="3890033"/>
            <a:ext cx="2438026" cy="24380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Which property of muscle tissue allows it to contract in response to a nerve impulse?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660066"/>
                </a:solidFill>
              </a:rPr>
              <a:t>excitability</a:t>
            </a:r>
          </a:p>
          <a:p>
            <a:r>
              <a:rPr lang="en-US" i="1" dirty="0" smtClean="0"/>
              <a:t>Identify the insertion and origin points of the rectus femoris muscles shown in red.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766560" y="636442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design36/Shutterstock.com</a:t>
            </a:r>
            <a:endParaRPr lang="en-US" sz="700" dirty="0"/>
          </a:p>
        </p:txBody>
      </p:sp>
      <p:sp>
        <p:nvSpPr>
          <p:cNvPr id="8" name="Line Callout 1 7"/>
          <p:cNvSpPr/>
          <p:nvPr/>
        </p:nvSpPr>
        <p:spPr>
          <a:xfrm>
            <a:off x="5217454" y="3872770"/>
            <a:ext cx="1281953" cy="573741"/>
          </a:xfrm>
          <a:prstGeom prst="borderCallout1">
            <a:avLst>
              <a:gd name="adj1" fmla="val 35937"/>
              <a:gd name="adj2" fmla="val 59"/>
              <a:gd name="adj3" fmla="val 43749"/>
              <a:gd name="adj4" fmla="val -176795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  <a:latin typeface="Trebuchet MS" pitchFamily="34" charset="0"/>
              </a:rPr>
              <a:t>Origin</a:t>
            </a:r>
            <a:endParaRPr lang="en-US" dirty="0">
              <a:solidFill>
                <a:srgbClr val="660066"/>
              </a:solidFill>
              <a:latin typeface="Trebuchet MS" pitchFamily="34" charset="0"/>
            </a:endParaRPr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 flipH="1">
            <a:off x="3415553" y="4159641"/>
            <a:ext cx="1801901" cy="116524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Line Callout 1 10"/>
          <p:cNvSpPr/>
          <p:nvPr/>
        </p:nvSpPr>
        <p:spPr>
          <a:xfrm>
            <a:off x="5217453" y="5378841"/>
            <a:ext cx="1281953" cy="573741"/>
          </a:xfrm>
          <a:prstGeom prst="borderCallout1">
            <a:avLst>
              <a:gd name="adj1" fmla="val 35937"/>
              <a:gd name="adj2" fmla="val 59"/>
              <a:gd name="adj3" fmla="val -65626"/>
              <a:gd name="adj4" fmla="val -178892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  <a:latin typeface="Trebuchet MS" pitchFamily="34" charset="0"/>
              </a:rPr>
              <a:t>Insertion</a:t>
            </a:r>
            <a:endParaRPr lang="en-US" dirty="0">
              <a:solidFill>
                <a:srgbClr val="660066"/>
              </a:solidFill>
              <a:latin typeface="Trebuchet MS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3621741" y="5038166"/>
            <a:ext cx="1613647" cy="502022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813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Agonists and Antagonists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953000"/>
          </a:xfrm>
        </p:spPr>
        <p:txBody>
          <a:bodyPr/>
          <a:lstStyle/>
          <a:p>
            <a:r>
              <a:rPr lang="en-US" b="1" dirty="0" smtClean="0"/>
              <a:t>Agonist</a:t>
            </a:r>
            <a:r>
              <a:rPr lang="en-US" dirty="0" smtClean="0">
                <a:cs typeface="Arial"/>
              </a:rPr>
              <a:t>—causes primary movement</a:t>
            </a:r>
          </a:p>
          <a:p>
            <a:r>
              <a:rPr lang="en-US" b="1" dirty="0" smtClean="0">
                <a:cs typeface="Arial"/>
              </a:rPr>
              <a:t>Antagonist</a:t>
            </a:r>
            <a:r>
              <a:rPr lang="en-US" dirty="0" smtClean="0">
                <a:cs typeface="Arial"/>
              </a:rPr>
              <a:t>—works against primary movement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9218" name="Picture 2" descr="T:\Project Files\Stanhope_Turnbull_Intro to Med Term\Supplements\PowerPoint\Art\Ch1-7\Converted\03-0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2727" y="1931035"/>
            <a:ext cx="3419475" cy="388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96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Abduction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</a:rPr>
              <a:t>ab</a:t>
            </a:r>
            <a:r>
              <a:rPr lang="en-US" sz="2600" dirty="0" smtClean="0"/>
              <a:t> / </a:t>
            </a:r>
            <a:r>
              <a:rPr lang="en-US" sz="2600" dirty="0" smtClean="0">
                <a:solidFill>
                  <a:srgbClr val="C00000"/>
                </a:solidFill>
              </a:rPr>
              <a:t>duct</a:t>
            </a:r>
            <a:r>
              <a:rPr lang="en-US" sz="2600" dirty="0" smtClean="0"/>
              <a:t> / </a:t>
            </a:r>
            <a:r>
              <a:rPr lang="en-US" sz="2600" dirty="0" smtClean="0">
                <a:solidFill>
                  <a:schemeClr val="tx2"/>
                </a:solidFill>
              </a:rPr>
              <a:t>ion</a:t>
            </a:r>
          </a:p>
          <a:p>
            <a:r>
              <a:rPr lang="en-US" b="1" dirty="0" smtClean="0"/>
              <a:t>Adduction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ad</a:t>
            </a:r>
            <a:r>
              <a:rPr lang="en-US" sz="2600" dirty="0" smtClean="0"/>
              <a:t> / </a:t>
            </a:r>
            <a:r>
              <a:rPr lang="en-US" sz="2600" dirty="0" smtClean="0">
                <a:solidFill>
                  <a:srgbClr val="C00000"/>
                </a:solidFill>
              </a:rPr>
              <a:t>duct</a:t>
            </a:r>
            <a:r>
              <a:rPr lang="en-US" sz="2600" dirty="0" smtClean="0"/>
              <a:t> / </a:t>
            </a:r>
            <a:r>
              <a:rPr lang="en-US" sz="2600" dirty="0" smtClean="0">
                <a:solidFill>
                  <a:schemeClr val="tx2"/>
                </a:solidFill>
              </a:rPr>
              <a:t>ion</a:t>
            </a:r>
          </a:p>
          <a:p>
            <a:r>
              <a:rPr lang="en-US" b="1" dirty="0" smtClean="0"/>
              <a:t>Inversion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in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rgbClr val="C00000"/>
                </a:solidFill>
              </a:rPr>
              <a:t>vers</a:t>
            </a:r>
            <a:r>
              <a:rPr lang="en-US" sz="2600" dirty="0" smtClean="0"/>
              <a:t> / </a:t>
            </a:r>
            <a:r>
              <a:rPr lang="en-US" sz="2600" dirty="0" smtClean="0">
                <a:solidFill>
                  <a:schemeClr val="tx2"/>
                </a:solidFill>
              </a:rPr>
              <a:t>ion</a:t>
            </a:r>
          </a:p>
          <a:p>
            <a:r>
              <a:rPr lang="en-US" b="1" dirty="0" err="1" smtClean="0"/>
              <a:t>Eversion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rgbClr val="C00000"/>
                </a:solidFill>
              </a:rPr>
              <a:t>vers</a:t>
            </a:r>
            <a:r>
              <a:rPr lang="en-US" sz="2600" dirty="0" smtClean="0"/>
              <a:t> / </a:t>
            </a:r>
            <a:r>
              <a:rPr lang="en-US" sz="2600" dirty="0" smtClean="0">
                <a:solidFill>
                  <a:schemeClr val="tx2"/>
                </a:solidFill>
              </a:rPr>
              <a:t>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63291" y="1595838"/>
            <a:ext cx="420405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Elevation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Depression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Flexion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flex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/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Extension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ex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 /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tens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/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22007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Hyperextension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hyper </a:t>
            </a:r>
            <a:r>
              <a:rPr lang="en-US" sz="2600" dirty="0" smtClean="0"/>
              <a:t>/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 ex </a:t>
            </a:r>
            <a:r>
              <a:rPr lang="en-US" sz="2600" dirty="0" smtClean="0"/>
              <a:t>/ </a:t>
            </a:r>
            <a:r>
              <a:rPr lang="en-US" sz="2600" dirty="0" smtClean="0">
                <a:solidFill>
                  <a:srgbClr val="C00000"/>
                </a:solidFill>
              </a:rPr>
              <a:t>tens </a:t>
            </a:r>
            <a:r>
              <a:rPr lang="en-US" sz="2600" dirty="0" smtClean="0"/>
              <a:t>/ </a:t>
            </a:r>
            <a:r>
              <a:rPr lang="en-US" sz="2600" dirty="0" smtClean="0">
                <a:solidFill>
                  <a:schemeClr val="tx2"/>
                </a:solidFill>
              </a:rPr>
              <a:t>ion</a:t>
            </a:r>
          </a:p>
          <a:p>
            <a:r>
              <a:rPr lang="en-US" b="1" dirty="0" err="1" smtClean="0"/>
              <a:t>Dorsiflexion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</a:rPr>
              <a:t>dorsi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600" dirty="0" smtClean="0"/>
              <a:t>/ </a:t>
            </a:r>
            <a:r>
              <a:rPr lang="en-US" sz="2600" dirty="0" smtClean="0">
                <a:solidFill>
                  <a:srgbClr val="C00000"/>
                </a:solidFill>
              </a:rPr>
              <a:t>flex </a:t>
            </a:r>
            <a:r>
              <a:rPr lang="en-US" sz="2600" dirty="0" smtClean="0"/>
              <a:t>/ </a:t>
            </a:r>
            <a:r>
              <a:rPr lang="en-US" sz="2600" dirty="0" smtClean="0">
                <a:solidFill>
                  <a:schemeClr val="tx2"/>
                </a:solidFill>
              </a:rPr>
              <a:t>ion</a:t>
            </a:r>
          </a:p>
          <a:p>
            <a:r>
              <a:rPr lang="en-US" b="1" dirty="0" smtClean="0"/>
              <a:t>Plantar flexion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plant </a:t>
            </a:r>
            <a:r>
              <a:rPr lang="en-US" sz="2600" dirty="0" smtClean="0"/>
              <a:t>/ </a:t>
            </a:r>
            <a:r>
              <a:rPr lang="en-US" sz="2600" dirty="0" err="1" smtClean="0">
                <a:solidFill>
                  <a:schemeClr val="tx2"/>
                </a:solidFill>
              </a:rPr>
              <a:t>ar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flex </a:t>
            </a:r>
            <a:r>
              <a:rPr lang="en-US" sz="2600" dirty="0" smtClean="0"/>
              <a:t>/ </a:t>
            </a:r>
            <a:r>
              <a:rPr lang="en-US" sz="2600" dirty="0" smtClean="0">
                <a:solidFill>
                  <a:schemeClr val="tx2"/>
                </a:solidFill>
              </a:rPr>
              <a:t>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63291" y="1595838"/>
            <a:ext cx="420405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Rotation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Pronation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Supination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="1" dirty="0" err="1" smtClean="0">
                <a:latin typeface="Trebuchet MS" panose="020B0603020202020204" pitchFamily="34" charset="0"/>
                <a:cs typeface="Arial" pitchFamily="34" charset="0"/>
              </a:rPr>
              <a:t>Circumduction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circum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/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duct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/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ion</a:t>
            </a:r>
          </a:p>
        </p:txBody>
      </p:sp>
    </p:spTree>
    <p:extLst>
      <p:ext uri="{BB962C8B-B14F-4D97-AF65-F5344CB8AC3E}">
        <p14:creationId xmlns:p14="http://schemas.microsoft.com/office/powerpoint/2010/main" val="7822007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i="1" dirty="0" smtClean="0"/>
              <a:t>Define each directional term and identify the meanings of its word parts:</a:t>
            </a:r>
          </a:p>
          <a:p>
            <a:r>
              <a:rPr lang="en-US" sz="3000" i="1" dirty="0" smtClean="0"/>
              <a:t>adduction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		</a:t>
            </a:r>
            <a:r>
              <a:rPr lang="en-US" sz="3000" dirty="0" smtClean="0">
                <a:solidFill>
                  <a:schemeClr val="tx2"/>
                </a:solidFill>
              </a:rPr>
              <a:t>ad- = toward; duct/o = to lead; -ion = process</a:t>
            </a:r>
            <a:br>
              <a:rPr lang="en-US" sz="3000" dirty="0" smtClean="0">
                <a:solidFill>
                  <a:schemeClr val="tx2"/>
                </a:solidFill>
              </a:rPr>
            </a:br>
            <a:r>
              <a:rPr lang="en-US" sz="3000" dirty="0" smtClean="0">
                <a:solidFill>
                  <a:schemeClr val="tx2"/>
                </a:solidFill>
              </a:rPr>
              <a:t>	definition: movement toward midline of body</a:t>
            </a:r>
          </a:p>
          <a:p>
            <a:r>
              <a:rPr lang="en-US" sz="3000" i="1" dirty="0" smtClean="0"/>
              <a:t>plantar flexion</a:t>
            </a:r>
          </a:p>
          <a:p>
            <a:pPr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		</a:t>
            </a:r>
            <a:r>
              <a:rPr lang="en-US" sz="3000" dirty="0" smtClean="0">
                <a:solidFill>
                  <a:schemeClr val="tx2"/>
                </a:solidFill>
              </a:rPr>
              <a:t>plant/o = sole of foot; -</a:t>
            </a:r>
            <a:r>
              <a:rPr lang="en-US" sz="3000" dirty="0" err="1" smtClean="0">
                <a:solidFill>
                  <a:schemeClr val="tx2"/>
                </a:solidFill>
              </a:rPr>
              <a:t>ar</a:t>
            </a:r>
            <a:r>
              <a:rPr lang="en-US" sz="3000" dirty="0" smtClean="0">
                <a:solidFill>
                  <a:schemeClr val="tx2"/>
                </a:solidFill>
              </a:rPr>
              <a:t> = pertaining to; 	flex/o = to bend; -ion = process</a:t>
            </a:r>
            <a:br>
              <a:rPr lang="en-US" sz="3000" dirty="0" smtClean="0">
                <a:solidFill>
                  <a:schemeClr val="tx2"/>
                </a:solidFill>
              </a:rPr>
            </a:br>
            <a:r>
              <a:rPr lang="en-US" sz="3000" dirty="0" smtClean="0">
                <a:solidFill>
                  <a:schemeClr val="tx2"/>
                </a:solidFill>
              </a:rPr>
              <a:t>	definition: motion of sole of foot away from 	midline of body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077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Muscular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96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rontalis</a:t>
            </a:r>
          </a:p>
          <a:p>
            <a:r>
              <a:rPr lang="en-US" dirty="0"/>
              <a:t>T</a:t>
            </a:r>
            <a:r>
              <a:rPr lang="en-US" dirty="0" smtClean="0"/>
              <a:t>rapezius</a:t>
            </a:r>
          </a:p>
          <a:p>
            <a:r>
              <a:rPr lang="en-US" dirty="0"/>
              <a:t>P</a:t>
            </a:r>
            <a:r>
              <a:rPr lang="en-US" dirty="0" smtClean="0"/>
              <a:t>ectoralis major</a:t>
            </a:r>
          </a:p>
          <a:p>
            <a:r>
              <a:rPr lang="en-US" dirty="0"/>
              <a:t>T</a:t>
            </a:r>
            <a:r>
              <a:rPr lang="en-US" dirty="0" smtClean="0"/>
              <a:t>riceps brachii</a:t>
            </a:r>
          </a:p>
          <a:p>
            <a:r>
              <a:rPr lang="en-US" dirty="0"/>
              <a:t>L</a:t>
            </a:r>
            <a:r>
              <a:rPr lang="en-US" dirty="0" smtClean="0"/>
              <a:t>atissimus dorsi</a:t>
            </a:r>
          </a:p>
          <a:p>
            <a:r>
              <a:rPr lang="en-US" dirty="0"/>
              <a:t>A</a:t>
            </a:r>
            <a:r>
              <a:rPr lang="en-US" dirty="0" smtClean="0"/>
              <a:t>bdominal muscles</a:t>
            </a:r>
          </a:p>
          <a:p>
            <a:r>
              <a:rPr lang="en-US" dirty="0"/>
              <a:t>G</a:t>
            </a:r>
            <a:r>
              <a:rPr lang="en-US" dirty="0" smtClean="0"/>
              <a:t>luteus </a:t>
            </a:r>
            <a:r>
              <a:rPr lang="en-US" dirty="0"/>
              <a:t>medius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luteus maximus</a:t>
            </a:r>
          </a:p>
          <a:p>
            <a:r>
              <a:rPr lang="en-US" dirty="0"/>
              <a:t>S</a:t>
            </a:r>
            <a:r>
              <a:rPr lang="en-US" dirty="0" smtClean="0"/>
              <a:t>artorius</a:t>
            </a:r>
          </a:p>
          <a:p>
            <a:r>
              <a:rPr lang="en-US" dirty="0"/>
              <a:t>B</a:t>
            </a:r>
            <a:r>
              <a:rPr lang="en-US" dirty="0" smtClean="0"/>
              <a:t>iceps femoris</a:t>
            </a:r>
          </a:p>
          <a:p>
            <a:r>
              <a:rPr lang="en-US" dirty="0"/>
              <a:t>R</a:t>
            </a:r>
            <a:r>
              <a:rPr lang="en-US" dirty="0" smtClean="0"/>
              <a:t>ectus femoris</a:t>
            </a:r>
          </a:p>
          <a:p>
            <a:r>
              <a:rPr lang="en-US" dirty="0"/>
              <a:t>G</a:t>
            </a:r>
            <a:r>
              <a:rPr lang="en-US" dirty="0" smtClean="0"/>
              <a:t>astrocnemius</a:t>
            </a:r>
          </a:p>
          <a:p>
            <a:r>
              <a:rPr lang="en-US" dirty="0"/>
              <a:t>T</a:t>
            </a:r>
            <a:r>
              <a:rPr lang="en-US" dirty="0" smtClean="0"/>
              <a:t>ibialis anterior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77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Which muscle is primarily responsible for extending the forearm?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660066"/>
                </a:solidFill>
              </a:rPr>
              <a:t>triceps brachii</a:t>
            </a:r>
          </a:p>
          <a:p>
            <a:r>
              <a:rPr lang="en-US" i="1" dirty="0" smtClean="0"/>
              <a:t>Which muscle in the posterior calf is responsible for flexing the foot and leg?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err="1" smtClean="0">
                <a:solidFill>
                  <a:srgbClr val="660066"/>
                </a:solidFill>
              </a:rPr>
              <a:t>gastrocnemius</a:t>
            </a:r>
            <a:endParaRPr lang="en-US" dirty="0" smtClean="0">
              <a:solidFill>
                <a:srgbClr val="660066"/>
              </a:solidFill>
            </a:endParaRPr>
          </a:p>
          <a:p>
            <a:r>
              <a:rPr lang="en-US" i="1" dirty="0" smtClean="0"/>
              <a:t>Which muscle rotates the scapula?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err="1" smtClean="0">
                <a:solidFill>
                  <a:srgbClr val="660066"/>
                </a:solidFill>
              </a:rPr>
              <a:t>trapezius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95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34691" cy="4953000"/>
          </a:xfrm>
        </p:spPr>
        <p:txBody>
          <a:bodyPr/>
          <a:lstStyle/>
          <a:p>
            <a:r>
              <a:rPr lang="en-US" b="1" dirty="0" smtClean="0"/>
              <a:t>Adhesion</a:t>
            </a:r>
          </a:p>
          <a:p>
            <a:r>
              <a:rPr lang="en-US" b="1" dirty="0" smtClean="0"/>
              <a:t>Atrophy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2600" dirty="0" smtClean="0"/>
              <a:t> / </a:t>
            </a:r>
            <a:r>
              <a:rPr lang="en-US" sz="2600" dirty="0" smtClean="0">
                <a:solidFill>
                  <a:schemeClr val="tx2"/>
                </a:solidFill>
              </a:rPr>
              <a:t>trophy</a:t>
            </a:r>
          </a:p>
          <a:p>
            <a:r>
              <a:rPr lang="en-US" b="1" dirty="0" smtClean="0"/>
              <a:t>Carpal tunnel syndrome (CTS)</a:t>
            </a:r>
          </a:p>
          <a:p>
            <a:r>
              <a:rPr lang="en-US" b="1" dirty="0" err="1" smtClean="0"/>
              <a:t>Dystaxia</a:t>
            </a:r>
            <a:endParaRPr lang="en-US" b="1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</a:rPr>
              <a:t>dys</a:t>
            </a:r>
            <a:r>
              <a:rPr lang="en-US" sz="2600" dirty="0" smtClean="0"/>
              <a:t> / </a:t>
            </a:r>
            <a:r>
              <a:rPr lang="en-US" sz="2600" dirty="0" smtClean="0">
                <a:solidFill>
                  <a:srgbClr val="C00000"/>
                </a:solidFill>
              </a:rPr>
              <a:t>tax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chemeClr val="tx2"/>
                </a:solidFill>
              </a:rPr>
              <a:t>ia</a:t>
            </a:r>
            <a:endParaRPr lang="en-US" sz="2600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Sebastian </a:t>
            </a:r>
            <a:r>
              <a:rPr lang="en-US" sz="700" dirty="0" err="1" smtClean="0"/>
              <a:t>Kaulitzki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10242" name="Picture 2" descr="T:\Project Files\Stanhope_Turnbull_Intro to Med Term\Supplements\PowerPoint\Art\Ch1-7\Converted\shutterstock_1300931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56550" y="1896700"/>
            <a:ext cx="2914650" cy="3886200"/>
          </a:xfrm>
          <a:prstGeom prst="rect">
            <a:avLst/>
          </a:prstGeom>
          <a:noFill/>
        </p:spPr>
      </p:pic>
      <p:sp>
        <p:nvSpPr>
          <p:cNvPr id="8" name="TextBox 6"/>
          <p:cNvSpPr txBox="1"/>
          <p:nvPr/>
        </p:nvSpPr>
        <p:spPr>
          <a:xfrm>
            <a:off x="5065811" y="5779125"/>
            <a:ext cx="164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Trebuchet MS" pitchFamily="34" charset="0"/>
              </a:rPr>
              <a:t>Carpal tunnel syndrome</a:t>
            </a:r>
            <a:endParaRPr lang="en-US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529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Flaccidity</a:t>
            </a:r>
          </a:p>
          <a:p>
            <a:r>
              <a:rPr lang="en-US" b="1" dirty="0" err="1" smtClean="0"/>
              <a:t>Hypotonia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hypo</a:t>
            </a:r>
            <a:r>
              <a:rPr lang="en-US" sz="2600" dirty="0" smtClean="0"/>
              <a:t> / </a:t>
            </a:r>
            <a:r>
              <a:rPr lang="en-US" sz="2600" dirty="0" smtClean="0">
                <a:solidFill>
                  <a:srgbClr val="C00000"/>
                </a:solidFill>
              </a:rPr>
              <a:t>ton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chemeClr val="tx2"/>
                </a:solidFill>
              </a:rPr>
              <a:t>ia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smtClean="0"/>
              <a:t>Impingement syndrome</a:t>
            </a:r>
          </a:p>
          <a:p>
            <a:r>
              <a:rPr lang="en-US" b="1" dirty="0" err="1" smtClean="0"/>
              <a:t>Myalgia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my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chemeClr val="tx2"/>
                </a:solidFill>
              </a:rPr>
              <a:t>algia</a:t>
            </a:r>
            <a:endParaRPr lang="en-US" sz="2600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sp>
        <p:nvSpPr>
          <p:cNvPr id="7" name="TextBox 6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  <p:pic>
        <p:nvPicPr>
          <p:cNvPr id="11266" name="Picture 2" descr="T:\Project Files\Stanhope_Turnbull_Intro to Med Term\Supplements\PowerPoint\Art\Ch1-7\Converted\03-08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7254" y="1835512"/>
            <a:ext cx="3060700" cy="3889375"/>
          </a:xfrm>
          <a:prstGeom prst="rect">
            <a:avLst/>
          </a:prstGeom>
          <a:noFill/>
        </p:spPr>
      </p:pic>
      <p:sp>
        <p:nvSpPr>
          <p:cNvPr id="8" name="TextBox 6"/>
          <p:cNvSpPr txBox="1"/>
          <p:nvPr/>
        </p:nvSpPr>
        <p:spPr>
          <a:xfrm>
            <a:off x="5910542" y="5587536"/>
            <a:ext cx="164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Trebuchet MS" pitchFamily="34" charset="0"/>
              </a:rPr>
              <a:t>Impingement syndrome</a:t>
            </a:r>
            <a:endParaRPr lang="en-US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811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52109" cy="4953000"/>
          </a:xfrm>
        </p:spPr>
        <p:txBody>
          <a:bodyPr/>
          <a:lstStyle/>
          <a:p>
            <a:r>
              <a:rPr lang="en-US" b="1" dirty="0" err="1" smtClean="0"/>
              <a:t>Myorrhexis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my</a:t>
            </a:r>
            <a:r>
              <a:rPr lang="en-US" sz="2600" dirty="0" smtClean="0"/>
              <a:t> / o / </a:t>
            </a:r>
            <a:r>
              <a:rPr lang="en-US" sz="2600" dirty="0" err="1" smtClean="0">
                <a:solidFill>
                  <a:schemeClr val="tx2"/>
                </a:solidFill>
              </a:rPr>
              <a:t>rrhexis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err="1" smtClean="0"/>
              <a:t>Rhabdomyoma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C00000"/>
                </a:solidFill>
              </a:rPr>
              <a:t>rhabd</a:t>
            </a:r>
            <a:r>
              <a:rPr lang="en-US" dirty="0" smtClean="0"/>
              <a:t> / o / </a:t>
            </a:r>
            <a:r>
              <a:rPr lang="en-US" dirty="0" smtClean="0">
                <a:solidFill>
                  <a:srgbClr val="C00000"/>
                </a:solidFill>
              </a:rPr>
              <a:t>my</a:t>
            </a:r>
            <a:r>
              <a:rPr lang="en-US" dirty="0" smtClean="0"/>
              <a:t> / </a:t>
            </a:r>
            <a:r>
              <a:rPr lang="en-US" dirty="0" err="1" smtClean="0">
                <a:solidFill>
                  <a:schemeClr val="tx2"/>
                </a:solidFill>
              </a:rPr>
              <a:t>oma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b="1" dirty="0" err="1" smtClean="0"/>
              <a:t>Sarcopenia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sarc</a:t>
            </a:r>
            <a:r>
              <a:rPr lang="en-US" sz="2600" dirty="0" smtClean="0"/>
              <a:t> / o / </a:t>
            </a:r>
            <a:r>
              <a:rPr lang="en-US" sz="2600" dirty="0" err="1" smtClean="0">
                <a:solidFill>
                  <a:schemeClr val="tx2"/>
                </a:solidFill>
              </a:rPr>
              <a:t>penia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smtClean="0"/>
              <a:t>Spasm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Maridav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12290" name="Picture 2" descr="T:\Project Files\Stanhope_Turnbull_Intro to Med Term\Supplements\PowerPoint\Art\Ch1-7\Converted\shutterstock_1108881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9634" y="1870982"/>
            <a:ext cx="25908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5545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Strain</a:t>
            </a:r>
          </a:p>
          <a:p>
            <a:r>
              <a:rPr lang="en-US" b="1" dirty="0" err="1" smtClean="0"/>
              <a:t>Tenalgia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ten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chemeClr val="tx2"/>
                </a:solidFill>
              </a:rPr>
              <a:t>algia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err="1" smtClean="0"/>
              <a:t>Tetany</a:t>
            </a:r>
            <a:endParaRPr lang="en-US" b="1" dirty="0" smtClean="0"/>
          </a:p>
          <a:p>
            <a:r>
              <a:rPr lang="en-US" b="1" dirty="0" smtClean="0"/>
              <a:t>Tremor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CLIPAREA | Custom media/Shutterstock.com</a:t>
            </a:r>
            <a:endParaRPr lang="en-US" sz="700" dirty="0"/>
          </a:p>
        </p:txBody>
      </p:sp>
      <p:pic>
        <p:nvPicPr>
          <p:cNvPr id="13314" name="Picture 2" descr="T:\Project Files\Stanhope_Turnbull_Intro to Med Term\Supplements\PowerPoint\Art\Ch1-7\Converted\shutterstock_3014698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4394" y="1975666"/>
            <a:ext cx="318135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5545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Define each disease or condition and identify the meanings of its word parts:</a:t>
            </a:r>
          </a:p>
          <a:p>
            <a:r>
              <a:rPr lang="en-US" i="1" dirty="0" err="1" smtClean="0"/>
              <a:t>myocele</a:t>
            </a: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my/o = muscle; -</a:t>
            </a:r>
            <a:r>
              <a:rPr lang="en-US" dirty="0" err="1" smtClean="0">
                <a:solidFill>
                  <a:schemeClr val="tx2"/>
                </a:solidFill>
              </a:rPr>
              <a:t>cele</a:t>
            </a:r>
            <a:r>
              <a:rPr lang="en-US" dirty="0" smtClean="0">
                <a:solidFill>
                  <a:schemeClr val="tx2"/>
                </a:solidFill>
              </a:rPr>
              <a:t> = hernia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	definition: </a:t>
            </a:r>
            <a:r>
              <a:rPr lang="en-US" dirty="0" err="1" smtClean="0">
                <a:solidFill>
                  <a:schemeClr val="tx2"/>
                </a:solidFill>
              </a:rPr>
              <a:t>herniation</a:t>
            </a:r>
            <a:r>
              <a:rPr lang="en-US" dirty="0" smtClean="0">
                <a:solidFill>
                  <a:schemeClr val="tx2"/>
                </a:solidFill>
              </a:rPr>
              <a:t> or protrusion of muscle 	through tear in fascia</a:t>
            </a:r>
          </a:p>
          <a:p>
            <a:r>
              <a:rPr lang="en-US" i="1" dirty="0" err="1" smtClean="0"/>
              <a:t>paresthesia</a:t>
            </a:r>
            <a:endParaRPr lang="en-US" i="1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par- = abnormal; -esthesia = sensation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definition: abnormal sensation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205199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Define each disease or condition and identify the meanings of its word parts:</a:t>
            </a:r>
          </a:p>
          <a:p>
            <a:r>
              <a:rPr lang="en-US" i="1" dirty="0" smtClean="0"/>
              <a:t>quadriplegia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err="1" smtClean="0">
                <a:solidFill>
                  <a:schemeClr val="tx2"/>
                </a:solidFill>
              </a:rPr>
              <a:t>quadri</a:t>
            </a:r>
            <a:r>
              <a:rPr lang="en-US" dirty="0" smtClean="0">
                <a:solidFill>
                  <a:schemeClr val="tx2"/>
                </a:solidFill>
              </a:rPr>
              <a:t>- = four; -</a:t>
            </a:r>
            <a:r>
              <a:rPr lang="en-US" dirty="0" err="1" smtClean="0">
                <a:solidFill>
                  <a:schemeClr val="tx2"/>
                </a:solidFill>
              </a:rPr>
              <a:t>plegia</a:t>
            </a:r>
            <a:r>
              <a:rPr lang="en-US" dirty="0" smtClean="0">
                <a:solidFill>
                  <a:schemeClr val="tx2"/>
                </a:solidFill>
              </a:rPr>
              <a:t> = paralysis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definition: paralysis of all four extremities</a:t>
            </a:r>
          </a:p>
          <a:p>
            <a:r>
              <a:rPr lang="en-US" i="1" dirty="0" smtClean="0"/>
              <a:t>tendinitis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solidFill>
                  <a:schemeClr val="tx2"/>
                </a:solidFill>
              </a:rPr>
              <a:t>tendin</a:t>
            </a:r>
            <a:r>
              <a:rPr lang="en-US" dirty="0" smtClean="0">
                <a:solidFill>
                  <a:schemeClr val="tx2"/>
                </a:solidFill>
              </a:rPr>
              <a:t>/o = tendon; -</a:t>
            </a:r>
            <a:r>
              <a:rPr lang="en-US" dirty="0" err="1" smtClean="0">
                <a:solidFill>
                  <a:schemeClr val="tx2"/>
                </a:solidFill>
              </a:rPr>
              <a:t>itis</a:t>
            </a:r>
            <a:r>
              <a:rPr lang="en-US" dirty="0" smtClean="0">
                <a:solidFill>
                  <a:schemeClr val="tx2"/>
                </a:solidFill>
              </a:rPr>
              <a:t> = inflammation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	definition: inflammation of a tendon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199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Tests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34691" cy="4953000"/>
          </a:xfrm>
        </p:spPr>
        <p:txBody>
          <a:bodyPr/>
          <a:lstStyle/>
          <a:p>
            <a:r>
              <a:rPr lang="en-US" b="1" dirty="0" smtClean="0"/>
              <a:t>Biopsy</a:t>
            </a:r>
          </a:p>
          <a:p>
            <a:r>
              <a:rPr lang="en-US" b="1" dirty="0" smtClean="0"/>
              <a:t>Deep tendon reflexes (DTR)</a:t>
            </a:r>
          </a:p>
          <a:p>
            <a:r>
              <a:rPr lang="en-US" b="1" dirty="0" smtClean="0"/>
              <a:t>Electromyogram (EMG)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electr</a:t>
            </a:r>
            <a:r>
              <a:rPr lang="en-US" sz="2600" dirty="0" smtClean="0"/>
              <a:t> / o / </a:t>
            </a:r>
            <a:r>
              <a:rPr lang="en-US" sz="2600" dirty="0" smtClean="0">
                <a:solidFill>
                  <a:srgbClr val="C00000"/>
                </a:solidFill>
              </a:rPr>
              <a:t>my</a:t>
            </a:r>
            <a:r>
              <a:rPr lang="en-US" sz="2600" dirty="0" smtClean="0"/>
              <a:t> / o / </a:t>
            </a:r>
            <a:r>
              <a:rPr lang="en-US" sz="2600" dirty="0" smtClean="0">
                <a:solidFill>
                  <a:schemeClr val="tx2"/>
                </a:solidFill>
              </a:rPr>
              <a:t>gram</a:t>
            </a:r>
          </a:p>
          <a:p>
            <a:r>
              <a:rPr lang="en-US" b="1" dirty="0" smtClean="0"/>
              <a:t>Goniometry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Photographee.eu/Shutterstock.com</a:t>
            </a:r>
            <a:endParaRPr lang="en-US" sz="700" dirty="0"/>
          </a:p>
        </p:txBody>
      </p:sp>
      <p:pic>
        <p:nvPicPr>
          <p:cNvPr id="14338" name="Picture 2" descr="T:\Project Files\Stanhope_Turnbull_Intro to Med Term\Supplements\PowerPoint\Art\Ch1-7\Converted\shutterstock_2253956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19251" y="1887903"/>
            <a:ext cx="2590800" cy="3886200"/>
          </a:xfrm>
          <a:prstGeom prst="rect">
            <a:avLst/>
          </a:prstGeom>
          <a:noFill/>
        </p:spPr>
      </p:pic>
      <p:sp>
        <p:nvSpPr>
          <p:cNvPr id="8" name="TextBox 6"/>
          <p:cNvSpPr txBox="1"/>
          <p:nvPr/>
        </p:nvSpPr>
        <p:spPr>
          <a:xfrm>
            <a:off x="5614450" y="5770416"/>
            <a:ext cx="164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Trebuchet MS" pitchFamily="34" charset="0"/>
              </a:rPr>
              <a:t>Deep tendon reflex test</a:t>
            </a:r>
            <a:endParaRPr lang="en-US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360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Tests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953000"/>
          </a:xfrm>
        </p:spPr>
        <p:txBody>
          <a:bodyPr/>
          <a:lstStyle/>
          <a:p>
            <a:r>
              <a:rPr lang="en-US" b="1" dirty="0" smtClean="0"/>
              <a:t>Magnetic resonance imaging (MRI)</a:t>
            </a:r>
          </a:p>
          <a:p>
            <a:r>
              <a:rPr lang="en-US" b="1" dirty="0" smtClean="0"/>
              <a:t>Nuclear medicine imaging (NMI)</a:t>
            </a:r>
          </a:p>
          <a:p>
            <a:r>
              <a:rPr lang="en-US" b="1" dirty="0" smtClean="0"/>
              <a:t>Radiography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radi</a:t>
            </a:r>
            <a:r>
              <a:rPr lang="en-US" sz="2600" dirty="0" smtClean="0"/>
              <a:t> / o / </a:t>
            </a:r>
            <a:r>
              <a:rPr lang="en-US" sz="2600" dirty="0" err="1" smtClean="0">
                <a:solidFill>
                  <a:schemeClr val="tx2"/>
                </a:solidFill>
              </a:rPr>
              <a:t>graphy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err="1" smtClean="0"/>
              <a:t>Sonography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son</a:t>
            </a:r>
            <a:r>
              <a:rPr lang="en-US" sz="2600" dirty="0" smtClean="0"/>
              <a:t> / o / </a:t>
            </a:r>
            <a:r>
              <a:rPr lang="en-US" sz="2600" dirty="0" err="1" smtClean="0">
                <a:solidFill>
                  <a:schemeClr val="tx2"/>
                </a:solidFill>
              </a:rPr>
              <a:t>graphy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carballo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15362" name="Picture 2" descr="T:\Project Files\Stanhope_Turnbull_Intro to Med Term\Supplements\PowerPoint\Art\Ch1-7\Converted\shutterstock_4067175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2285" y="1949722"/>
            <a:ext cx="25908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6360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Terms and the 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word parts pertain specifically to the muscular system, including those related to</a:t>
            </a:r>
          </a:p>
          <a:p>
            <a:pPr lvl="1"/>
            <a:r>
              <a:rPr lang="en-US" dirty="0" smtClean="0"/>
              <a:t>anatomy and physiology</a:t>
            </a:r>
          </a:p>
          <a:p>
            <a:pPr lvl="1"/>
            <a:r>
              <a:rPr lang="en-US" dirty="0" smtClean="0"/>
              <a:t>pathology</a:t>
            </a:r>
          </a:p>
          <a:p>
            <a:pPr lvl="1"/>
            <a:r>
              <a:rPr lang="en-US" dirty="0" smtClean="0"/>
              <a:t>diagnosis and treatment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Anatomy Insider/Shutterstock.com</a:t>
            </a:r>
            <a:endParaRPr lang="en-US" sz="700" dirty="0"/>
          </a:p>
        </p:txBody>
      </p:sp>
      <p:pic>
        <p:nvPicPr>
          <p:cNvPr id="1026" name="Picture 2" descr="T:\Project Files\Stanhope_Turnbull_Intro to Med Term\Supplements\PowerPoint\Art\Ch1-7\Converted\shutterstock_3830612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55473" y="3723128"/>
            <a:ext cx="3609477" cy="2707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3358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What information does a DTR test provide?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660066"/>
                </a:solidFill>
              </a:rPr>
              <a:t>A DTR test evaluates involuntary muscular </a:t>
            </a:r>
            <a:r>
              <a:rPr lang="en-US" smtClean="0">
                <a:solidFill>
                  <a:srgbClr val="660066"/>
                </a:solidFill>
              </a:rPr>
              <a:t>	responses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46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Procedures and Therapeutics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953000"/>
          </a:xfrm>
        </p:spPr>
        <p:txBody>
          <a:bodyPr/>
          <a:lstStyle/>
          <a:p>
            <a:r>
              <a:rPr lang="en-US" b="1" dirty="0" err="1" smtClean="0"/>
              <a:t>Myoplasty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my</a:t>
            </a:r>
            <a:r>
              <a:rPr lang="en-US" sz="2600" dirty="0" smtClean="0"/>
              <a:t> / o / </a:t>
            </a:r>
            <a:r>
              <a:rPr lang="en-US" sz="2600" dirty="0" err="1" smtClean="0">
                <a:solidFill>
                  <a:schemeClr val="tx2"/>
                </a:solidFill>
              </a:rPr>
              <a:t>plasty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smtClean="0"/>
              <a:t>Physical therapy</a:t>
            </a:r>
          </a:p>
          <a:p>
            <a:r>
              <a:rPr lang="en-US" b="1" dirty="0" smtClean="0"/>
              <a:t>Range-of-motion (ROM) therap</a:t>
            </a:r>
            <a:r>
              <a:rPr lang="en-US" dirty="0" smtClean="0"/>
              <a:t>y</a:t>
            </a:r>
          </a:p>
          <a:p>
            <a:r>
              <a:rPr lang="en-US" b="1" dirty="0" smtClean="0"/>
              <a:t>RICE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Monkey Business Images/Shutterstock.com</a:t>
            </a:r>
            <a:endParaRPr lang="en-US" sz="700" dirty="0"/>
          </a:p>
        </p:txBody>
      </p:sp>
      <p:pic>
        <p:nvPicPr>
          <p:cNvPr id="16386" name="Picture 2" descr="T:\Project Files\Stanhope_Turnbull_Intro to Med Term\Supplements\PowerPoint\Art\Ch1-7\Converted\shutterstock_2845180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96531" y="2142302"/>
            <a:ext cx="3826424" cy="2550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06726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Drug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Analgesic</a:t>
            </a:r>
          </a:p>
          <a:p>
            <a:r>
              <a:rPr lang="en-US" b="1" dirty="0" smtClean="0"/>
              <a:t>Anti-inflammatory</a:t>
            </a:r>
          </a:p>
          <a:p>
            <a:r>
              <a:rPr lang="en-US" b="1" dirty="0" smtClean="0"/>
              <a:t>Antispasmodic (</a:t>
            </a:r>
            <a:r>
              <a:rPr lang="en-US" b="1" dirty="0" err="1" smtClean="0"/>
              <a:t>anticholinergic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Narcotic</a:t>
            </a:r>
          </a:p>
          <a:p>
            <a:r>
              <a:rPr lang="en-US" b="1" dirty="0" smtClean="0"/>
              <a:t>Nonsteroidal anti-inflammatory drug (NSAID)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95959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 member of a high school basketball team strains a muscle in her left leg while making a play. What first-aid measures would the coach most likely take?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RICE (Rest, Ice, Compression, Elevation)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360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Medical Abbreviations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965978"/>
          <a:ext cx="8534400" cy="320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Abbreviation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amb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ambulate (walk)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CPR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cardiopulmonary resuscitation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DMD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Duchenne</a:t>
                      </a:r>
                      <a:r>
                        <a:rPr lang="en-US" sz="2400" dirty="0" smtClean="0"/>
                        <a:t> muscular dystrophy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hour(s)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PCN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penicillin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physical therapy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Identify the meanings of the following common medical abbreviations:</a:t>
            </a:r>
          </a:p>
          <a:p>
            <a:r>
              <a:rPr lang="en-US" i="1" dirty="0" smtClean="0"/>
              <a:t>CTS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carpal tunnel syndrome</a:t>
            </a:r>
          </a:p>
          <a:p>
            <a:r>
              <a:rPr lang="en-US" i="1" dirty="0" smtClean="0"/>
              <a:t>DTR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deep tendon reflex</a:t>
            </a:r>
          </a:p>
          <a:p>
            <a:r>
              <a:rPr lang="en-US" i="1" dirty="0" smtClean="0"/>
              <a:t>RMS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err="1" smtClean="0">
                <a:solidFill>
                  <a:schemeClr val="tx2"/>
                </a:solidFill>
              </a:rPr>
              <a:t>rhabdomyosarcoma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430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Forms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965978"/>
          <a:ext cx="8534400" cy="3840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Combining Form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Combining Form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articul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joint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radi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X-rays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electr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electricity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son/o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sound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fibr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fiber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tax/o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coordination; order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muscul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muscle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tens/o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stretched; strained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plant/o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sole of the foot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vers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turn; turning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965978"/>
          <a:ext cx="8534400" cy="320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Prefix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ab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away; away from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brady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slow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dys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painful; difficult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hemi-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half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hyper-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above; above normal; excessive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in; into; not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Suffixes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965978"/>
          <a:ext cx="8534400" cy="3566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Suffix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asthesia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weakness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cele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hernia; swelling; protrusion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esthesia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sensation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condition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lysis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breakdown; separation; loosening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rrhexis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rupture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What are the meanings of the following word parts?</a:t>
            </a:r>
          </a:p>
          <a:p>
            <a:r>
              <a:rPr lang="en-US" i="1" dirty="0" smtClean="0"/>
              <a:t>duct/o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lead; carry</a:t>
            </a:r>
          </a:p>
          <a:p>
            <a:r>
              <a:rPr lang="en-US" i="1" dirty="0" smtClean="0"/>
              <a:t>my/o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muscle</a:t>
            </a:r>
          </a:p>
          <a:p>
            <a:r>
              <a:rPr lang="en-US" i="1" dirty="0" err="1" smtClean="0"/>
              <a:t>sarc</a:t>
            </a:r>
            <a:r>
              <a:rPr lang="en-US" i="1" dirty="0" smtClean="0"/>
              <a:t>/o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connective tissue</a:t>
            </a:r>
          </a:p>
          <a:p>
            <a:r>
              <a:rPr lang="en-US" i="1" dirty="0" smtClean="0"/>
              <a:t>circum-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around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63035" y="1277465"/>
            <a:ext cx="442856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 smtClean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hypo-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below normal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dynia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process; condition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deficiency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089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Muscles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2050" name="Picture 2" descr="T:\Project Files\Stanhope_Turnbull_Intro to Med Term\Supplements\PowerPoint\Art\Ch1-7\Converted\03-01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91553" y="1679441"/>
            <a:ext cx="5360894" cy="4780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7915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Tissue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34691" cy="4953000"/>
          </a:xfrm>
        </p:spPr>
        <p:txBody>
          <a:bodyPr/>
          <a:lstStyle/>
          <a:p>
            <a:r>
              <a:rPr lang="en-US" b="1" dirty="0" smtClean="0"/>
              <a:t>Skeletal muscle</a:t>
            </a:r>
            <a:r>
              <a:rPr lang="en-US" dirty="0" smtClean="0">
                <a:cs typeface="Arial"/>
              </a:rPr>
              <a:t>—voluntary muscle attached to bone; also called </a:t>
            </a:r>
            <a:r>
              <a:rPr lang="en-US" i="1" dirty="0" smtClean="0">
                <a:cs typeface="Arial"/>
              </a:rPr>
              <a:t>striated muscle</a:t>
            </a:r>
            <a:endParaRPr lang="en-US" i="1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Sebastian </a:t>
            </a:r>
            <a:r>
              <a:rPr lang="en-US" sz="700" dirty="0" err="1" smtClean="0"/>
              <a:t>Kaulitzki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3074" name="Picture 2" descr="T:\Project Files\Stanhope_Turnbull_Intro to Med Term\Supplements\PowerPoint\Art\Ch1-7\Converted\shutterstock_1514224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08601" y="1888399"/>
            <a:ext cx="291465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1962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Remember 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emember 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imt2018</Template>
  <TotalTime>0</TotalTime>
  <Words>611</Words>
  <Application>Microsoft Office PowerPoint</Application>
  <PresentationFormat>On-screen Show (4:3)</PresentationFormat>
  <Paragraphs>321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Title Slide</vt:lpstr>
      <vt:lpstr>Title</vt:lpstr>
      <vt:lpstr>Content</vt:lpstr>
      <vt:lpstr>your turn</vt:lpstr>
      <vt:lpstr>Remember this</vt:lpstr>
      <vt:lpstr>1_Title Slide</vt:lpstr>
      <vt:lpstr>1_Title</vt:lpstr>
      <vt:lpstr>1_Content</vt:lpstr>
      <vt:lpstr>1_your turn</vt:lpstr>
      <vt:lpstr>1_Remember this</vt:lpstr>
      <vt:lpstr>PowerPoint Presentation</vt:lpstr>
      <vt:lpstr>PowerPoint Presentation</vt:lpstr>
      <vt:lpstr>Medical Terms and the Muscular System</vt:lpstr>
      <vt:lpstr>Combining Forms</vt:lpstr>
      <vt:lpstr>Prefixes</vt:lpstr>
      <vt:lpstr>Suffixes</vt:lpstr>
      <vt:lpstr>Your Turn</vt:lpstr>
      <vt:lpstr>Major Muscles</vt:lpstr>
      <vt:lpstr>Muscle Tissue Types</vt:lpstr>
      <vt:lpstr>Muscle Tissue Types</vt:lpstr>
      <vt:lpstr>Muscle Tissue Properties</vt:lpstr>
      <vt:lpstr>Origin and Insertion</vt:lpstr>
      <vt:lpstr>Tendons and Ligaments</vt:lpstr>
      <vt:lpstr>Skeletal Muscle Organization</vt:lpstr>
      <vt:lpstr>Remember This?</vt:lpstr>
      <vt:lpstr>Agonists and Antagonists</vt:lpstr>
      <vt:lpstr>Directional Movements</vt:lpstr>
      <vt:lpstr>Directional Movements</vt:lpstr>
      <vt:lpstr>Your Turn</vt:lpstr>
      <vt:lpstr>Major Muscles</vt:lpstr>
      <vt:lpstr>Remember This?</vt:lpstr>
      <vt:lpstr>Diseases and Conditions</vt:lpstr>
      <vt:lpstr>Diseases and Conditions</vt:lpstr>
      <vt:lpstr>Diseases and Conditions</vt:lpstr>
      <vt:lpstr>Diseases and Conditions</vt:lpstr>
      <vt:lpstr>Your Turn</vt:lpstr>
      <vt:lpstr>Your Turn</vt:lpstr>
      <vt:lpstr>Diagnostic Tests and Procedures</vt:lpstr>
      <vt:lpstr>Diagnostic Tests and Procedures</vt:lpstr>
      <vt:lpstr>Remember This?</vt:lpstr>
      <vt:lpstr>Surgical Procedures and Therapeutics</vt:lpstr>
      <vt:lpstr>Therapeutic Drug Treatments</vt:lpstr>
      <vt:lpstr>Your Turn</vt:lpstr>
      <vt:lpstr>Common Medical Abbreviations</vt:lpstr>
      <vt:lpstr>Your Turn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2016-06-28T15:33:41Z</dcterms:created>
  <dcterms:modified xsi:type="dcterms:W3CDTF">2017-10-04T15:16:53Z</dcterms:modified>
</cp:coreProperties>
</file>