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0" r:id="rId5"/>
    <p:sldId id="271" r:id="rId6"/>
    <p:sldId id="269" r:id="rId7"/>
    <p:sldId id="272" r:id="rId8"/>
    <p:sldId id="273" r:id="rId9"/>
    <p:sldId id="268" r:id="rId10"/>
    <p:sldId id="277" r:id="rId11"/>
    <p:sldId id="278" r:id="rId12"/>
    <p:sldId id="279" r:id="rId13"/>
    <p:sldId id="276" r:id="rId14"/>
    <p:sldId id="274" r:id="rId15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71ACF4E3-B1E5-47E7-9604-244598D9D506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77678FA3-9470-48F7-AB20-8061FB5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7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5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3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2D44-5548-430D-B749-13A636D2B1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7FA8-7DB9-4833-9AE2-5820DE5E3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4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600200"/>
          </a:xfrm>
        </p:spPr>
        <p:txBody>
          <a:bodyPr/>
          <a:lstStyle/>
          <a:p>
            <a:r>
              <a:rPr lang="en-US" sz="4800" b="1" dirty="0" smtClean="0"/>
              <a:t>THE MUSCULAR SYSTEM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Documents and Settings\mwhite\Local Settings\Temporary Internet Files\Content.IE5\T84KP16O\MC900198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42799" cy="35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Diseases and Conditions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dirty="0" smtClean="0"/>
              <a:t>Adhesion: injured tissue sticks together as it heals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Atrophy: shrinkage of muscle</a:t>
            </a:r>
            <a:endParaRPr lang="en-US" dirty="0"/>
          </a:p>
        </p:txBody>
      </p:sp>
      <p:pic>
        <p:nvPicPr>
          <p:cNvPr id="1026" name="Picture 2" descr="Image result for muscle adhe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6480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04" y="4757737"/>
            <a:ext cx="339044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/>
              <a:t>Contracture: tightening of skin and muscle tissue due to lack of use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Hypotonia</a:t>
            </a:r>
            <a:r>
              <a:rPr lang="en-US" dirty="0" smtClean="0"/>
              <a:t>: loss of muscle tone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048000" cy="22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62474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r>
              <a:rPr lang="en-US" u="sng" dirty="0" smtClean="0"/>
              <a:t>Muscular dystrophy</a:t>
            </a:r>
            <a:r>
              <a:rPr lang="en-US" dirty="0" smtClean="0"/>
              <a:t>: progressive weakness and deterioration of skeletal muscle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Tetany</a:t>
            </a:r>
            <a:r>
              <a:rPr lang="en-US" dirty="0" smtClean="0"/>
              <a:t>: state of sustained muscle spasm</a:t>
            </a:r>
          </a:p>
          <a:p>
            <a:r>
              <a:rPr lang="en-US" u="sng" dirty="0" smtClean="0"/>
              <a:t>Spasm</a:t>
            </a:r>
            <a:r>
              <a:rPr lang="en-US" dirty="0" smtClean="0"/>
              <a:t>: involuntary muscle contraction</a:t>
            </a:r>
          </a:p>
          <a:p>
            <a:r>
              <a:rPr lang="en-US" u="sng" dirty="0" smtClean="0"/>
              <a:t>Rigor (rigidity): </a:t>
            </a:r>
            <a:r>
              <a:rPr lang="en-US" dirty="0" smtClean="0"/>
              <a:t>muscle stiffness</a:t>
            </a:r>
          </a:p>
          <a:p>
            <a:r>
              <a:rPr lang="en-US" u="sng" dirty="0" smtClean="0"/>
              <a:t>Tremor</a:t>
            </a:r>
            <a:r>
              <a:rPr lang="en-US" dirty="0" smtClean="0"/>
              <a:t>: involuntary repetitive shaking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1828800" cy="203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17240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Drug Treatments</a:t>
            </a:r>
            <a:b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*You only need to describe the new ones in your journal</a:t>
            </a:r>
            <a:endParaRPr lang="en-US" sz="27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b="1" dirty="0" smtClean="0"/>
              <a:t>Analgesic</a:t>
            </a:r>
          </a:p>
          <a:p>
            <a:r>
              <a:rPr lang="en-US" b="1" smtClean="0"/>
              <a:t>Antipyretic</a:t>
            </a:r>
            <a:endParaRPr lang="en-US" b="1" dirty="0" smtClean="0"/>
          </a:p>
          <a:p>
            <a:r>
              <a:rPr lang="en-US" b="1" dirty="0" smtClean="0"/>
              <a:t>Anti-inflammatory</a:t>
            </a:r>
          </a:p>
          <a:p>
            <a:r>
              <a:rPr lang="en-US" b="1" dirty="0" smtClean="0"/>
              <a:t>Antispasmodic (anticholinergic)</a:t>
            </a:r>
          </a:p>
          <a:p>
            <a:r>
              <a:rPr lang="en-US" b="1" dirty="0" smtClean="0"/>
              <a:t>Narcotic</a:t>
            </a:r>
          </a:p>
          <a:p>
            <a:r>
              <a:rPr lang="en-US" b="1" dirty="0" smtClean="0"/>
              <a:t>Nonsteroidal anti-inflammatory drug (NSAID)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47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304399"/>
            <a:ext cx="90916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Directional Movements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sz="3600" dirty="0" smtClean="0">
                <a:solidFill>
                  <a:srgbClr val="FFC000"/>
                </a:solidFill>
              </a:rPr>
              <a:t>define each and draw a stick figure doing each motion using arrows for directions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714909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dirty="0" smtClean="0"/>
              <a:t>Abduction</a:t>
            </a:r>
          </a:p>
          <a:p>
            <a:r>
              <a:rPr lang="en-US" sz="4200" b="1" dirty="0" smtClean="0"/>
              <a:t>Adduction</a:t>
            </a:r>
            <a:endParaRPr lang="en-US" sz="3800" dirty="0" smtClean="0">
              <a:solidFill>
                <a:schemeClr val="tx2"/>
              </a:solidFill>
            </a:endParaRPr>
          </a:p>
          <a:p>
            <a:r>
              <a:rPr lang="en-US" sz="4200" b="1" dirty="0" smtClean="0"/>
              <a:t>Inversion</a:t>
            </a:r>
            <a:endParaRPr lang="en-US" sz="3800" dirty="0" smtClean="0">
              <a:solidFill>
                <a:schemeClr val="tx2"/>
              </a:solidFill>
            </a:endParaRPr>
          </a:p>
          <a:p>
            <a:r>
              <a:rPr lang="en-US" sz="4200" b="1" dirty="0" smtClean="0"/>
              <a:t>Eversion</a:t>
            </a:r>
          </a:p>
          <a:p>
            <a:r>
              <a:rPr lang="en-US" sz="4200" b="1" dirty="0"/>
              <a:t>Hyperextension</a:t>
            </a:r>
            <a:endParaRPr lang="en-US" sz="3800" dirty="0">
              <a:solidFill>
                <a:schemeClr val="tx2"/>
              </a:solidFill>
            </a:endParaRPr>
          </a:p>
          <a:p>
            <a:r>
              <a:rPr lang="en-US" sz="4200" b="1" dirty="0"/>
              <a:t>Dorsiflexion</a:t>
            </a:r>
          </a:p>
          <a:p>
            <a:r>
              <a:rPr lang="en-US" sz="4200" b="1" dirty="0"/>
              <a:t>Plantar flexion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53000" y="1676400"/>
            <a:ext cx="4347747" cy="54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Elevation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Depression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 pitchFamily="34" charset="0"/>
              </a:rPr>
              <a:t>Flexion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 pitchFamily="34" charset="0"/>
              </a:rPr>
              <a:t>Extension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Trebuchet MS" panose="020B0603020202020204" pitchFamily="34" charset="0"/>
                <a:cs typeface="Arial" pitchFamily="34" charset="0"/>
              </a:rPr>
              <a:t>Rotation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Trebuchet MS" panose="020B0603020202020204" pitchFamily="34" charset="0"/>
                <a:cs typeface="Arial" pitchFamily="34" charset="0"/>
              </a:rPr>
              <a:t>Pronation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Trebuchet MS" panose="020B0603020202020204" pitchFamily="34" charset="0"/>
                <a:cs typeface="Arial" pitchFamily="34" charset="0"/>
              </a:rPr>
              <a:t>Supination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b="1" dirty="0" smtClean="0">
                <a:latin typeface="Trebuchet MS" panose="020B0603020202020204" pitchFamily="34" charset="0"/>
                <a:cs typeface="Arial" pitchFamily="34" charset="0"/>
              </a:rPr>
              <a:t>Circumduction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14176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MUSCULAR SYSTEM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FUNCTIONS:</a:t>
            </a:r>
          </a:p>
          <a:p>
            <a:r>
              <a:rPr lang="en-US" b="1" dirty="0" smtClean="0"/>
              <a:t>Movement</a:t>
            </a:r>
          </a:p>
          <a:p>
            <a:r>
              <a:rPr lang="en-US" b="1" dirty="0" smtClean="0"/>
              <a:t>Protection of internal organs</a:t>
            </a:r>
          </a:p>
          <a:p>
            <a:r>
              <a:rPr lang="en-US" b="1" dirty="0" smtClean="0"/>
              <a:t>Produces heat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362200"/>
            <a:ext cx="269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/>
              <a:t>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MUSCLES	</a:t>
            </a:r>
          </a:p>
          <a:p>
            <a:pPr lvl="1"/>
            <a:r>
              <a:rPr lang="en-US" b="1" dirty="0" smtClean="0"/>
              <a:t>Tissue that aids in movement</a:t>
            </a:r>
          </a:p>
          <a:p>
            <a:pPr marL="0" indent="0">
              <a:buNone/>
            </a:pPr>
            <a:r>
              <a:rPr lang="en-US" b="1" dirty="0" smtClean="0"/>
              <a:t>TENDONS</a:t>
            </a:r>
          </a:p>
          <a:p>
            <a:pPr lvl="1"/>
            <a:r>
              <a:rPr lang="en-US" b="1" dirty="0" smtClean="0"/>
              <a:t>Strong bands of tissue connecting muscle to bone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81399"/>
            <a:ext cx="2934114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Tissue Types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b="1" dirty="0" smtClean="0"/>
              <a:t>Skeletal muscle</a:t>
            </a:r>
            <a:r>
              <a:rPr lang="en-US" dirty="0" smtClean="0">
                <a:cs typeface="Arial"/>
              </a:rPr>
              <a:t>—voluntary muscle attached to bone; also called </a:t>
            </a:r>
            <a:r>
              <a:rPr lang="en-US" i="1" dirty="0" smtClean="0">
                <a:cs typeface="Arial"/>
              </a:rPr>
              <a:t>striated muscle</a:t>
            </a:r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Sebastian </a:t>
            </a:r>
            <a:r>
              <a:rPr lang="en-US" sz="700" dirty="0" err="1" smtClean="0"/>
              <a:t>Kaulitzki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3074" name="Picture 2" descr="T:\Project Files\Stanhope_Turnbull_Intro to Med Term\Supplements\PowerPoint\Art\Ch1-7\Converted\shutterstock_1514224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8601" y="1888399"/>
            <a:ext cx="291465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8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Tissue Types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smtClean="0"/>
              <a:t>Smooth muscle</a:t>
            </a:r>
            <a:r>
              <a:rPr lang="en-US" dirty="0" smtClean="0">
                <a:cs typeface="Arial"/>
              </a:rPr>
              <a:t>—involuntary muscle surrounding internal organs; also called </a:t>
            </a:r>
            <a:r>
              <a:rPr lang="en-US" i="1" dirty="0" smtClean="0">
                <a:cs typeface="Arial"/>
              </a:rPr>
              <a:t>visceral muscle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b="1" dirty="0" smtClean="0"/>
              <a:t>Cardiac muscle</a:t>
            </a:r>
            <a:r>
              <a:rPr lang="en-US" dirty="0" smtClean="0">
                <a:cs typeface="Arial"/>
              </a:rPr>
              <a:t>—involuntary muscle found only in the heart; also called </a:t>
            </a:r>
            <a:r>
              <a:rPr lang="en-US" i="1" dirty="0" smtClean="0">
                <a:cs typeface="Arial"/>
              </a:rPr>
              <a:t>myocardial muscle</a:t>
            </a:r>
            <a:endParaRPr lang="en-US" i="1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30860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26" y="2260540"/>
            <a:ext cx="2014707" cy="139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2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Major Muscles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03-0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5042" y="685800"/>
            <a:ext cx="6789901" cy="6055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4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Tissue Properties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85068" cy="4953000"/>
          </a:xfrm>
        </p:spPr>
        <p:txBody>
          <a:bodyPr/>
          <a:lstStyle/>
          <a:p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Automaticity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: ability to contract without a nerve impulse</a:t>
            </a:r>
          </a:p>
          <a:p>
            <a:r>
              <a:rPr lang="en-U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Contractility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ability to shorten</a:t>
            </a:r>
          </a:p>
          <a:p>
            <a:r>
              <a:rPr lang="en-US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Elasticity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ability to return to normal position after being stretched</a:t>
            </a:r>
          </a:p>
          <a:p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Excitability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ability to receive and respond to nerve impulse by contracting</a:t>
            </a:r>
          </a:p>
          <a:p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Extensibility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ability to be stretched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yodiyim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4098" name="Picture 2" descr="T:\Project Files\Stanhope_Turnbull_Intro to Med Term\Supplements\PowerPoint\Art\Ch1-7\Converted\shutterstock_4065766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152400"/>
            <a:ext cx="1147674" cy="1609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7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and Insertion Sites of Muscles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b="1" dirty="0" smtClean="0"/>
              <a:t>Origin</a:t>
            </a:r>
            <a:r>
              <a:rPr lang="en-US" dirty="0" smtClean="0">
                <a:cs typeface="Arial"/>
              </a:rPr>
              <a:t>—attachment site that </a:t>
            </a:r>
            <a:r>
              <a:rPr lang="en-US" i="1" dirty="0" smtClean="0">
                <a:cs typeface="Arial"/>
              </a:rPr>
              <a:t>does not move</a:t>
            </a:r>
          </a:p>
          <a:p>
            <a:r>
              <a:rPr lang="en-US" b="1" dirty="0" smtClean="0">
                <a:cs typeface="Arial"/>
              </a:rPr>
              <a:t>Insertion</a:t>
            </a:r>
            <a:r>
              <a:rPr lang="en-US" dirty="0" smtClean="0">
                <a:cs typeface="Arial"/>
              </a:rPr>
              <a:t>—attachment site that </a:t>
            </a:r>
            <a:r>
              <a:rPr lang="en-US" i="1" dirty="0" smtClean="0">
                <a:cs typeface="Arial"/>
              </a:rPr>
              <a:t>does move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5122" name="Picture 2" descr="T:\Project Files\Stanhope_Turnbull_Intro to Med Term\Supplements\PowerPoint\Art\Ch1-7\Converted\03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94469" y="1958918"/>
            <a:ext cx="3352845" cy="411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0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829800" cy="16002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WHAT’S THE DIFFERENCE????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SPRAIN (skeletal)</a:t>
            </a:r>
          </a:p>
          <a:p>
            <a:pPr lvl="1"/>
            <a:r>
              <a:rPr lang="en-US" dirty="0"/>
              <a:t>	an injury involving the stretching or tearing of a ligament </a:t>
            </a:r>
            <a:endParaRPr lang="en-US" dirty="0" smtClean="0"/>
          </a:p>
          <a:p>
            <a:pPr lvl="1"/>
            <a:r>
              <a:rPr lang="en-US" dirty="0" smtClean="0"/>
              <a:t>Example: twisting your ankle when running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50514" y="1295400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STRAIN (muscular)</a:t>
            </a:r>
          </a:p>
          <a:p>
            <a:pPr lvl="1"/>
            <a:r>
              <a:rPr lang="en-US" dirty="0"/>
              <a:t>injuries that involve the stretching or tearing of a </a:t>
            </a:r>
            <a:r>
              <a:rPr lang="en-US" dirty="0" smtClean="0"/>
              <a:t>muscle and/or tendon </a:t>
            </a:r>
          </a:p>
          <a:p>
            <a:pPr lvl="1"/>
            <a:r>
              <a:rPr lang="en-US" sz="2400" dirty="0" smtClean="0"/>
              <a:t>Example: lifting something too heavy and hurting your back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methomas\AppData\Local\Microsoft\Windows\Temporary Internet Files\Content.IE5\UKN81QW1\MC9002909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3002">
            <a:off x="6789115" y="4411730"/>
            <a:ext cx="793687" cy="17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homas\AppData\Local\Microsoft\Windows\Temporary Internet Files\Content.IE5\KUX5TTD8\MP9004097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1169991" cy="17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305</Words>
  <Application>Microsoft Office PowerPoint</Application>
  <PresentationFormat>On-screen Show (4:3)</PresentationFormat>
  <Paragraphs>108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MUSCULAR SYSTEM</vt:lpstr>
      <vt:lpstr>FUNCTIONS OF THE MUSCULAR SYSTEM</vt:lpstr>
      <vt:lpstr>STRUCTURES</vt:lpstr>
      <vt:lpstr>Muscle Tissue Types</vt:lpstr>
      <vt:lpstr>Muscle Tissue Types</vt:lpstr>
      <vt:lpstr>Major Muscles</vt:lpstr>
      <vt:lpstr>Muscle Tissue Properties</vt:lpstr>
      <vt:lpstr>Origin and Insertion Sites of Muscles</vt:lpstr>
      <vt:lpstr>WHAT’S THE DIFFERENCE????</vt:lpstr>
      <vt:lpstr>Diseases and Conditions</vt:lpstr>
      <vt:lpstr>Diseases and Conditions</vt:lpstr>
      <vt:lpstr>Diseases and Conditions</vt:lpstr>
      <vt:lpstr>Therapeutic Drug Treatments *You only need to describe the new ones in your journal</vt:lpstr>
      <vt:lpstr>Directional Movements: define each and draw a stick figure doing each motion using arrows for directions</vt:lpstr>
    </vt:vector>
  </TitlesOfParts>
  <Company>Prosper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MUSCULAR SYSTEM</dc:title>
  <dc:creator>Administrator</dc:creator>
  <cp:lastModifiedBy>THOMAS, MARY</cp:lastModifiedBy>
  <cp:revision>39</cp:revision>
  <cp:lastPrinted>2015-09-28T15:12:04Z</cp:lastPrinted>
  <dcterms:created xsi:type="dcterms:W3CDTF">2012-10-16T20:45:29Z</dcterms:created>
  <dcterms:modified xsi:type="dcterms:W3CDTF">2018-09-26T20:41:26Z</dcterms:modified>
</cp:coreProperties>
</file>