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4" r:id="rId2"/>
    <p:sldMasterId id="2147483700" r:id="rId3"/>
    <p:sldMasterId id="2147483712" r:id="rId4"/>
    <p:sldMasterId id="2147483724" r:id="rId5"/>
    <p:sldMasterId id="2147483736" r:id="rId6"/>
    <p:sldMasterId id="2147483748" r:id="rId7"/>
    <p:sldMasterId id="2147483764" r:id="rId8"/>
    <p:sldMasterId id="2147483776" r:id="rId9"/>
    <p:sldMasterId id="2147483788" r:id="rId10"/>
  </p:sldMasterIdLst>
  <p:notesMasterIdLst>
    <p:notesMasterId r:id="rId33"/>
  </p:notesMasterIdLst>
  <p:handoutMasterIdLst>
    <p:handoutMasterId r:id="rId34"/>
  </p:handoutMasterIdLst>
  <p:sldIdLst>
    <p:sldId id="289" r:id="rId11"/>
    <p:sldId id="256" r:id="rId12"/>
    <p:sldId id="306" r:id="rId13"/>
    <p:sldId id="290" r:id="rId14"/>
    <p:sldId id="266" r:id="rId15"/>
    <p:sldId id="297" r:id="rId16"/>
    <p:sldId id="298" r:id="rId17"/>
    <p:sldId id="268" r:id="rId18"/>
    <p:sldId id="272" r:id="rId19"/>
    <p:sldId id="307" r:id="rId20"/>
    <p:sldId id="292" r:id="rId21"/>
    <p:sldId id="271" r:id="rId22"/>
    <p:sldId id="274" r:id="rId23"/>
    <p:sldId id="300" r:id="rId24"/>
    <p:sldId id="305" r:id="rId25"/>
    <p:sldId id="280" r:id="rId26"/>
    <p:sldId id="277" r:id="rId27"/>
    <p:sldId id="278" r:id="rId28"/>
    <p:sldId id="283" r:id="rId29"/>
    <p:sldId id="284" r:id="rId30"/>
    <p:sldId id="285" r:id="rId31"/>
    <p:sldId id="308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3B39C-CA9B-4E40-A296-5EB3A68BDBF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16AF3-3102-424F-B45F-D17C52FB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82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552D08-EAEF-4EEA-85E8-02A1D9540181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D6DD23-6CD7-450B-BD14-0E4B670AC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4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DD23-6CD7-450B-BD14-0E4B670AC78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6AB58D-3C5A-4404-94B4-65D44392CC45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63CBD-5E02-49A3-AEF6-385F310D8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8C4835-768B-4E74-8699-D6F4D64AA057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9FB49D-93B6-44AE-BC76-C2980CF3A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96F312-DDD6-4AF9-8598-71D3ECD00A1B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0A1EB5-9334-4616-A821-3C6031B27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0085FD-B9B2-4626-9E07-2C2731698AC8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54554F-33B3-4C2F-AD1F-95DA9409E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E46C5-C4E4-49A5-B5DB-039B365741A8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6C5773-90B2-4389-BE2D-7BE0A1343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BA9964-8DE1-4D3D-87A4-6ECA7678F88D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FB8EF8-ED49-4FFF-8BC3-707D19CF5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DB82BD-09E1-4B0D-8047-80B3EF840515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28E2FF-9514-4769-9D38-1F9A51C3F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C78EAE-1E0F-4DBA-80D7-F774913B42EC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CECC0C-379F-4D34-8CBB-969CDC6EB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240463-2B76-489F-ACF2-EC91ADE5AAD2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37B45B-313B-4B80-A386-D6F7230B5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9144000" cy="6096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EA3B25-FA20-45B3-ACD2-BD62B13D88E1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0CEC15-6D10-45C6-8BCC-58786D850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981877-A5EB-444A-AFD1-D244F3C573C2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A5CBA9-11C0-471F-889E-EA9BF907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EECEC5-B97E-46BC-84E6-751D6328EC95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16A24C-A785-40A9-AA5B-05BC636EC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942710-AA6B-4ED9-938A-6350B8604337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1E3D06-BA73-4296-A60F-54D0B9EA7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68F0A0-A704-4FCA-8DE0-6866957183A2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C525F1-2115-468A-99CA-0202FE8AE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7FFBAF-E415-4A10-AE18-03FC62E500E5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196693-4BE2-4664-8D00-49D78F7E0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96E0AB-8EC6-4F65-B1D7-119FB0B6D1FE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7DA809-01A9-499D-B5C2-BDC827931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33F6D9-2DBD-4813-BF7F-D23D8F83B8E6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DE8DCC-1853-48C3-B5B5-EFEA7F878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AF9200-23A0-4E2D-B034-50BEF0A055D7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ED620-2246-426A-81CA-D3056B323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i="1" spc="3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95400" y="2971800"/>
            <a:ext cx="7086600" cy="3657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500" b="1" spc="30" baseline="0">
                <a:solidFill>
                  <a:srgbClr val="008549"/>
                </a:solidFill>
                <a:effectLst/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C93313-280D-4CAF-8053-5B24E5397176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56CE9C-B189-4FCA-A992-7D1D7C4F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D4B277-1841-477C-AD01-91DE1B9EE315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2F0A34-38F7-4351-9692-FC54314DC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18D61F-E3C5-4F10-8D4F-73B153D95783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3F76D1-55D7-4E1E-882C-4C046B5BA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1A4DCE-D16C-4D1F-B66D-BFE4C1988886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6B3E35-90B6-4283-88AF-C565B24A0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4677BC-8F18-4D22-9102-C6BD1356DDC8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0CE985-F149-4F8C-B261-C1863167D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7E62F2-35BB-41BE-9E6B-B45A3BB18FED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251416-C93D-4A34-98B1-295274CBF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F594BB-6A27-4494-BFC0-02E460D5D06E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5E5A65-6BD2-4D59-8574-1F2131C1B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1DB79D-B693-49F1-88FD-37A35CD5DF29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C21701-33B0-4239-B4E4-D0A688F54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9A8EA8-B3AB-47F0-9B6C-86B459E80361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D8A721-1F85-4D4C-97DA-4E6775631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B5F1C2-ACD9-45DA-ACBE-954F7E96FB70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CC004F-8D4E-4F6D-9918-9CD516067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CAA42B-001E-4C7C-85F6-1B01CF2FF72D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8CB6F7-A39F-41A0-9485-54A5C9A1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39B248-05B7-473B-9EA9-983FED8DB8B5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DD8556-FE40-4A60-899B-DC3D6ED1F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D2A5B-1944-40D5-818F-3C2040C82A48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84EB70-36CF-4CB2-84C9-6D80080A6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48F510-D2CD-449F-A9E3-2623D1A09E7A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AA2ACA-41ED-402A-9A11-88551C471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A33247-FE4E-4DD5-B48D-76E97765284C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E020E9-13E5-4607-9D57-73E222B03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D63CC6-2D9C-4F56-914B-75C05CEC4A07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D1860F-A11B-45B4-B083-CD35304CE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AD2264-9AF8-4776-B96E-A8C83BFCC2C2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96F28B-A549-4483-B2A5-581B88FFE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7939CC-BDCB-40AC-90F1-2547E8290190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B6C959-6177-4487-A2DD-18614D146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161B01-69B3-4DB1-A739-D3FB85F29F40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B4C386-5E5D-4119-9E7B-AE7AEDAA1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08C662-FF14-4E9D-8F47-A9B72B03BCCF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646D2A-EE16-425E-919E-1C9988EEB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03F3C0-5F15-4181-8C4C-77BF4177975D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7986D5-45A0-4E45-A077-262586750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6D9331-2238-4F23-B523-34E8247DB55D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040206-C4A3-4BE2-B119-C0A298D4F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113B34-84A1-4AEB-B948-878E28B41F9C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940271-71B3-43DE-8FB6-B2AB1F88F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9144000" cy="6096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CBA04F-DBAE-496E-93DB-57F513325B64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5E0A02-6824-42B2-8E6F-C8D22B71B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3FA153-A77F-44FE-9467-1A26DDCCE6FA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202F49-2B44-4067-9261-69C30D0CF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0D85F-6829-47A4-AADE-ED1C26CCCE50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717BD9-0A8C-4E40-BF83-4B2E14EE2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902440-A77D-40C7-B64E-D809FF605280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C46122-E0DF-4EBE-BA1B-DD8A209A9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726531-7DE2-485E-9CF7-5F312F4763E2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893D72-C30F-43A0-8413-9FD6DF8BC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5F40E6-7B83-4867-BDF3-8856D38D22D6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9CDB60-19EF-469A-9D10-CFB26B79A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7D39D2-B7CA-4266-B094-17D356B29171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480E2F-A3F7-432A-A4C9-B31918C5F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BA9ED9-3CFF-4A56-82AF-919915624BF3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8FED16-D636-4E33-BB86-6A2F377E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929A22-6AEF-4AF8-9A1A-6FA81D3E6AA2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01D9B3-91DA-45F2-860E-8A7C8E4FC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i="1" spc="3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95400" y="2971800"/>
            <a:ext cx="7086600" cy="3657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500" b="1" spc="30" baseline="0">
                <a:solidFill>
                  <a:srgbClr val="008549"/>
                </a:solidFill>
                <a:effectLst/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9B717C-2C67-494E-9F61-B0D74491B51C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AC1D95-4BA7-4EEA-874C-FD5AEABC0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4C86E3-116D-4694-8CEC-544F68148B3F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15CE1-4240-4398-9020-5BA482AC7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DF9FC6-1E07-46BC-B48F-68A77E58F9CE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D142A3-ACDC-4197-9E1C-3978B0246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C8F7ED-1A1B-41DC-95AA-E6DFB37439D6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4A8FEA-CDA4-4FFB-BE50-669675507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4E198E-0C52-4E99-AC61-7B15C503E05A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217DA3-6792-4D0B-AB18-E5AB94C1B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20CB55-7F80-4BD1-BB80-B0DCC06CD24E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E964AC-B04D-4CC8-9B65-F134F37B5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797C0C-7346-40A3-A3BF-3A315EE94DCA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1B3BE1-C334-4E13-9030-0CA8878C3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9E365-DFFB-4A37-AF00-F50F9096E942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8B9623-41B7-4A8E-B1A5-78EE792D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59AE03-882C-49DC-B05D-D22F800D8231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409848-80DE-46C0-8767-C732389C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72BFE8-8177-47F8-90BD-AA83A32256B3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66013D-2169-4BBE-B78A-C4F498EAA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680D1C-7AFE-420B-BF72-0BD2F5835C88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27249B-B832-44E7-B5DB-B7670C73A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835F0-B1E1-492A-8DE5-05A6499BD182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D3F589-4CDD-4709-BA40-8FC386868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456E54-723E-452D-A904-92795C4AF570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1FD378-B492-48CB-831B-0932A1770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85FF70-DAD7-4C87-A52E-7AD8BECB24E1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E58EF3-EB2E-4E77-8FBE-B4ADAFDAF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rgbClr val="6F2D8F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2954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rgbClr val="6F2D8F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2954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Lymphatic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36342"/>
            <a:ext cx="8229600" cy="5264458"/>
          </a:xfrm>
        </p:spPr>
        <p:txBody>
          <a:bodyPr/>
          <a:lstStyle/>
          <a:p>
            <a:r>
              <a:rPr lang="en-US" dirty="0" smtClean="0"/>
              <a:t>Group of organs and structure that play a major role in the body’s immune system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94" y="2137164"/>
            <a:ext cx="4421804" cy="46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gular Pentagon 3"/>
          <p:cNvSpPr/>
          <p:nvPr/>
        </p:nvSpPr>
        <p:spPr>
          <a:xfrm>
            <a:off x="3949536" y="4849586"/>
            <a:ext cx="480060" cy="457200"/>
          </a:xfrm>
          <a:prstGeom prst="pent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952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Lymphatic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Manufactures and transports </a:t>
            </a:r>
            <a:r>
              <a:rPr lang="en-US" b="1" dirty="0" smtClean="0"/>
              <a:t>lymph</a:t>
            </a:r>
          </a:p>
          <a:p>
            <a:r>
              <a:rPr lang="en-US" dirty="0" smtClean="0"/>
              <a:t>Removes wastes, germs, toxins, and other substances from the body</a:t>
            </a:r>
          </a:p>
          <a:p>
            <a:r>
              <a:rPr lang="en-US" dirty="0" smtClean="0"/>
              <a:t>Controls fluid balance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Alexilusmedical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7170" name="Picture 2" descr="T:\Project Files\Stanhope_Turnbull_Intro to Med Term\Supplements\PowerPoint\Art\Ch1-7\Converted\shutterstock_1361041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69" y="3576803"/>
            <a:ext cx="3535758" cy="2803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3358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Structure of the Lymphatic System</a:t>
            </a:r>
            <a:br>
              <a:rPr lang="en-US" dirty="0" smtClean="0">
                <a:latin typeface="+mj-lt"/>
              </a:rPr>
            </a:br>
            <a:r>
              <a:rPr lang="en-US" sz="3600" b="0" dirty="0" smtClean="0">
                <a:solidFill>
                  <a:srgbClr val="FF0000"/>
                </a:solidFill>
                <a:latin typeface="+mj-lt"/>
              </a:rPr>
              <a:t>(Be able to describe each)</a:t>
            </a:r>
            <a:endParaRPr lang="en-US" sz="3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Lymph</a:t>
            </a:r>
          </a:p>
          <a:p>
            <a:r>
              <a:rPr lang="en-US" dirty="0" smtClean="0"/>
              <a:t>Lymphatic vessels</a:t>
            </a:r>
          </a:p>
          <a:p>
            <a:r>
              <a:rPr lang="en-US" dirty="0" smtClean="0"/>
              <a:t>Lymph nodes</a:t>
            </a:r>
          </a:p>
          <a:p>
            <a:r>
              <a:rPr lang="en-US" dirty="0" smtClean="0"/>
              <a:t>Tonsils</a:t>
            </a:r>
          </a:p>
          <a:p>
            <a:r>
              <a:rPr lang="en-US" dirty="0" smtClean="0"/>
              <a:t>Thymus</a:t>
            </a:r>
          </a:p>
          <a:p>
            <a:r>
              <a:rPr lang="en-US" dirty="0" smtClean="0"/>
              <a:t>Spleen</a:t>
            </a:r>
          </a:p>
          <a:p>
            <a:r>
              <a:rPr lang="en-US" dirty="0" smtClean="0"/>
              <a:t>Liver</a:t>
            </a:r>
          </a:p>
          <a:p>
            <a:r>
              <a:rPr lang="en-US" dirty="0" smtClean="0"/>
              <a:t>Peyer’s patches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8194" name="Picture 2" descr="T:\Project Files\Stanhope_Turnbull_Intro to Med Term\Supplements\PowerPoint\Art\Ch1-7\Converted\05-0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326" y="1766653"/>
            <a:ext cx="4241677" cy="442217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39" y="4353850"/>
            <a:ext cx="3905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326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organ……?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41" y="1340528"/>
            <a:ext cx="8593584" cy="5264458"/>
          </a:xfrm>
        </p:spPr>
        <p:txBody>
          <a:bodyPr/>
          <a:lstStyle/>
          <a:p>
            <a:r>
              <a:rPr lang="en-US" u="sng" dirty="0" smtClean="0">
                <a:solidFill>
                  <a:srgbClr val="660066"/>
                </a:solidFill>
              </a:rPr>
              <a:t>Hemolysis</a:t>
            </a:r>
            <a:r>
              <a:rPr lang="en-US" dirty="0" smtClean="0">
                <a:solidFill>
                  <a:srgbClr val="660066"/>
                </a:solidFill>
              </a:rPr>
              <a:t> (removing and breaking down of old red blood cells) is the main function of the ________, and is </a:t>
            </a:r>
            <a:r>
              <a:rPr lang="en-US" smtClean="0">
                <a:solidFill>
                  <a:srgbClr val="660066"/>
                </a:solidFill>
              </a:rPr>
              <a:t>located in the LUQ.</a:t>
            </a:r>
            <a:endParaRPr lang="en-US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_______are masses of lymphatic tissue in the pharynx.</a:t>
            </a:r>
          </a:p>
          <a:p>
            <a:pPr marL="0" indent="0">
              <a:buNone/>
            </a:pPr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The ________is part of the digestive system AND functions with the lymphatic system by filtering blood and storing healthy erythrocytes.</a:t>
            </a:r>
          </a:p>
          <a:p>
            <a:pPr lvl="1"/>
            <a:endParaRPr lang="en-US" i="1" dirty="0">
              <a:solidFill>
                <a:srgbClr val="660066"/>
              </a:solidFill>
            </a:endParaRPr>
          </a:p>
          <a:p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978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Protects the body from pathogens (disease)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the following systems: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integumentary system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respiratory system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digestive system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lymphatic system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Immunity: ability to resist pathogens and toxins that cause infection/disease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600200"/>
            <a:ext cx="8859914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Types:</a:t>
            </a:r>
          </a:p>
          <a:p>
            <a:r>
              <a:rPr lang="en-US" dirty="0" smtClean="0"/>
              <a:t>Natural immunity</a:t>
            </a:r>
          </a:p>
          <a:p>
            <a:r>
              <a:rPr lang="en-US" dirty="0" smtClean="0"/>
              <a:t>Acquired immunity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200" b="1" i="1" dirty="0" smtClean="0"/>
              <a:t> </a:t>
            </a:r>
            <a:r>
              <a:rPr lang="en-US" b="1" u="sng" dirty="0" smtClean="0"/>
              <a:t>Structures:</a:t>
            </a:r>
          </a:p>
          <a:p>
            <a:r>
              <a:rPr lang="en-US" dirty="0" smtClean="0"/>
              <a:t>T cells</a:t>
            </a:r>
          </a:p>
          <a:p>
            <a:r>
              <a:rPr lang="en-US" dirty="0" smtClean="0"/>
              <a:t>B cells</a:t>
            </a:r>
            <a:endParaRPr lang="en-US" dirty="0"/>
          </a:p>
          <a:p>
            <a:pPr marL="0" indent="0">
              <a:buNone/>
            </a:pPr>
            <a:r>
              <a:rPr lang="en-US" sz="3200" i="1" dirty="0" smtClean="0"/>
              <a:t>*</a:t>
            </a:r>
            <a:r>
              <a:rPr lang="en-US" i="1" dirty="0" smtClean="0">
                <a:solidFill>
                  <a:srgbClr val="FF0000"/>
                </a:solidFill>
              </a:rPr>
              <a:t>These should already be defined in your notes!</a:t>
            </a:r>
          </a:p>
        </p:txBody>
      </p:sp>
    </p:spTree>
    <p:extLst>
      <p:ext uri="{BB962C8B-B14F-4D97-AF65-F5344CB8AC3E}">
        <p14:creationId xmlns:p14="http://schemas.microsoft.com/office/powerpoint/2010/main" val="2461802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43" y="114300"/>
            <a:ext cx="8686800" cy="1330779"/>
          </a:xfrm>
        </p:spPr>
        <p:txBody>
          <a:bodyPr/>
          <a:lstStyle/>
          <a:p>
            <a:pPr algn="ctr"/>
            <a:r>
              <a:rPr lang="en-US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Classification of Diseases and Conditions:</a:t>
            </a:r>
            <a:r>
              <a:rPr lang="en-US" sz="3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need to define each in your notes</a:t>
            </a:r>
            <a:endParaRPr lang="en-US" sz="2800" b="0" i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953000"/>
          </a:xfrm>
        </p:spPr>
        <p:txBody>
          <a:bodyPr/>
          <a:lstStyle/>
          <a:p>
            <a:r>
              <a:rPr lang="en-US" sz="2000" b="1" dirty="0" smtClean="0"/>
              <a:t>Chronic</a:t>
            </a:r>
          </a:p>
          <a:p>
            <a:r>
              <a:rPr lang="en-US" sz="2000" b="1" dirty="0" smtClean="0"/>
              <a:t>Debilitating</a:t>
            </a:r>
          </a:p>
          <a:p>
            <a:r>
              <a:rPr lang="en-US" sz="2000" b="1" dirty="0" smtClean="0"/>
              <a:t>Acute</a:t>
            </a:r>
          </a:p>
          <a:p>
            <a:r>
              <a:rPr lang="en-US" sz="2000" b="1" dirty="0" smtClean="0"/>
              <a:t>Autoimmune</a:t>
            </a:r>
          </a:p>
          <a:p>
            <a:r>
              <a:rPr lang="en-US" sz="2000" b="1" dirty="0" smtClean="0"/>
              <a:t>Genetic</a:t>
            </a:r>
          </a:p>
          <a:p>
            <a:r>
              <a:rPr lang="en-US" sz="2000" b="1" dirty="0" smtClean="0"/>
              <a:t>Congenital</a:t>
            </a:r>
          </a:p>
          <a:p>
            <a:r>
              <a:rPr lang="en-US" sz="2000" b="1" dirty="0" smtClean="0"/>
              <a:t>Convalescence</a:t>
            </a:r>
          </a:p>
          <a:p>
            <a:r>
              <a:rPr lang="en-US" sz="2000" b="1" dirty="0" smtClean="0"/>
              <a:t>Endemic</a:t>
            </a:r>
          </a:p>
          <a:p>
            <a:r>
              <a:rPr lang="en-US" sz="2000" b="1" dirty="0" smtClean="0"/>
              <a:t>Epidemic</a:t>
            </a:r>
          </a:p>
          <a:p>
            <a:r>
              <a:rPr lang="en-US" sz="2000" b="1" dirty="0" smtClean="0"/>
              <a:t>Opportunistic</a:t>
            </a:r>
          </a:p>
          <a:p>
            <a:r>
              <a:rPr lang="en-US" sz="2000" b="1" dirty="0" smtClean="0"/>
              <a:t>Nutritional</a:t>
            </a:r>
          </a:p>
          <a:p>
            <a:r>
              <a:rPr lang="en-US" sz="2000" b="1" dirty="0" smtClean="0"/>
              <a:t>Termina</a:t>
            </a:r>
            <a:r>
              <a:rPr lang="en-US" sz="2000" b="1" dirty="0"/>
              <a:t>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54243" y="1607163"/>
            <a:ext cx="421022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2608" indent="-457200">
              <a:spcBef>
                <a:spcPts val="672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Trebuchet MS" pitchFamily="34" charset="0"/>
              </a:rPr>
              <a:t>Nosocomial</a:t>
            </a:r>
          </a:p>
          <a:p>
            <a:pPr marL="292608" indent="-457200">
              <a:spcBef>
                <a:spcPts val="672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Trebuchet MS" pitchFamily="34" charset="0"/>
              </a:rPr>
              <a:t>Hypersensitivity</a:t>
            </a:r>
          </a:p>
          <a:p>
            <a:pPr marL="292608" indent="-457200">
              <a:spcBef>
                <a:spcPts val="672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Trebuchet MS" pitchFamily="34" charset="0"/>
              </a:rPr>
              <a:t>Iatrogenic</a:t>
            </a:r>
          </a:p>
          <a:p>
            <a:pPr marL="292608" indent="-457200">
              <a:spcBef>
                <a:spcPts val="672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Trebuchet MS" pitchFamily="34" charset="0"/>
              </a:rPr>
              <a:t>Idiopathic</a:t>
            </a:r>
          </a:p>
          <a:p>
            <a:pPr marL="292608" indent="-457200">
              <a:spcBef>
                <a:spcPts val="672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Trebuchet MS" pitchFamily="34" charset="0"/>
              </a:rPr>
              <a:t>Immunological</a:t>
            </a:r>
          </a:p>
          <a:p>
            <a:pPr marL="292608" indent="-457200">
              <a:spcBef>
                <a:spcPts val="672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Trebuchet MS" pitchFamily="34" charset="0"/>
              </a:rPr>
              <a:t>Infectious</a:t>
            </a:r>
          </a:p>
          <a:p>
            <a:pPr marL="292608" indent="-457200">
              <a:spcBef>
                <a:spcPts val="672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Trebuchet MS" pitchFamily="34" charset="0"/>
              </a:rPr>
              <a:t>Inflammatory</a:t>
            </a:r>
          </a:p>
          <a:p>
            <a:pPr marL="292608" indent="-457200">
              <a:spcBef>
                <a:spcPts val="672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Trebuchet MS" pitchFamily="34" charset="0"/>
              </a:rPr>
              <a:t>Ischemic</a:t>
            </a:r>
          </a:p>
          <a:p>
            <a:pPr marL="292608" indent="-457200">
              <a:spcBef>
                <a:spcPts val="672"/>
              </a:spcBef>
              <a:buFont typeface="Arial" pitchFamily="34" charset="0"/>
              <a:buChar char="•"/>
            </a:pPr>
            <a:r>
              <a:rPr lang="en-US" sz="2000" b="1" smtClean="0">
                <a:latin typeface="Trebuchet MS" pitchFamily="34" charset="0"/>
              </a:rPr>
              <a:t>Metabolic</a:t>
            </a:r>
            <a:endParaRPr lang="en-US" sz="2000" b="1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993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Conditions of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571348"/>
            <a:ext cx="6460513" cy="4981852"/>
          </a:xfrm>
        </p:spPr>
        <p:txBody>
          <a:bodyPr/>
          <a:lstStyle/>
          <a:p>
            <a:r>
              <a:rPr lang="en-US" b="1" u="sng" dirty="0" smtClean="0"/>
              <a:t>Anemia</a:t>
            </a:r>
            <a:r>
              <a:rPr lang="en-US" b="1" dirty="0" smtClean="0"/>
              <a:t> (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an-</a:t>
            </a:r>
            <a:r>
              <a:rPr lang="en-US" sz="2600" dirty="0" smtClean="0"/>
              <a:t> /-</a:t>
            </a:r>
            <a:r>
              <a:rPr lang="en-US" sz="2600" dirty="0" err="1" smtClean="0">
                <a:solidFill>
                  <a:schemeClr val="tx2"/>
                </a:solidFill>
              </a:rPr>
              <a:t>emia</a:t>
            </a:r>
            <a:r>
              <a:rPr lang="en-US" sz="2600" dirty="0" smtClean="0">
                <a:solidFill>
                  <a:schemeClr val="tx2"/>
                </a:solidFill>
              </a:rPr>
              <a:t>): </a:t>
            </a:r>
            <a:r>
              <a:rPr lang="en-US" sz="2600" dirty="0" smtClean="0"/>
              <a:t>excessive destruction of RBCs</a:t>
            </a:r>
          </a:p>
          <a:p>
            <a:r>
              <a:rPr lang="en-US" b="1" u="sng" dirty="0" smtClean="0"/>
              <a:t>Hemophilia</a:t>
            </a:r>
            <a:r>
              <a:rPr lang="en-US" b="1" dirty="0" smtClean="0"/>
              <a:t> (</a:t>
            </a:r>
            <a:r>
              <a:rPr lang="en-US" sz="2600" dirty="0" smtClean="0">
                <a:solidFill>
                  <a:srgbClr val="C00000"/>
                </a:solidFill>
              </a:rPr>
              <a:t>hem/o</a:t>
            </a:r>
            <a:r>
              <a:rPr lang="en-US" sz="2600" dirty="0" smtClean="0"/>
              <a:t>/-</a:t>
            </a:r>
            <a:r>
              <a:rPr lang="en-US" sz="2600" dirty="0" err="1" smtClean="0">
                <a:solidFill>
                  <a:schemeClr val="tx2"/>
                </a:solidFill>
              </a:rPr>
              <a:t>philia</a:t>
            </a:r>
            <a:r>
              <a:rPr lang="en-US" sz="2600" dirty="0" smtClean="0">
                <a:solidFill>
                  <a:schemeClr val="tx2"/>
                </a:solidFill>
              </a:rPr>
              <a:t>): </a:t>
            </a:r>
            <a:r>
              <a:rPr lang="en-US" sz="2600" dirty="0" smtClean="0"/>
              <a:t>longer bleeding times due to blood failing to clot normally (genetic)</a:t>
            </a:r>
          </a:p>
          <a:p>
            <a:r>
              <a:rPr lang="en-US" b="1" u="sng" dirty="0" smtClean="0"/>
              <a:t>Leukemia</a:t>
            </a:r>
            <a:r>
              <a:rPr lang="en-US" b="1" dirty="0" smtClean="0"/>
              <a:t> (</a:t>
            </a:r>
            <a:r>
              <a:rPr lang="en-US" sz="2600" dirty="0" err="1" smtClean="0">
                <a:solidFill>
                  <a:srgbClr val="C00000"/>
                </a:solidFill>
              </a:rPr>
              <a:t>leuk</a:t>
            </a:r>
            <a:r>
              <a:rPr lang="en-US" sz="2600" dirty="0" smtClean="0">
                <a:solidFill>
                  <a:srgbClr val="C00000"/>
                </a:solidFill>
              </a:rPr>
              <a:t>/o</a:t>
            </a:r>
            <a:r>
              <a:rPr lang="en-US" sz="2600" dirty="0" smtClean="0"/>
              <a:t>/-</a:t>
            </a:r>
            <a:r>
              <a:rPr lang="en-US" sz="2600" dirty="0" err="1" smtClean="0">
                <a:solidFill>
                  <a:schemeClr val="tx2"/>
                </a:solidFill>
              </a:rPr>
              <a:t>emia</a:t>
            </a:r>
            <a:r>
              <a:rPr lang="en-US" sz="2600" dirty="0" smtClean="0">
                <a:solidFill>
                  <a:schemeClr val="tx2"/>
                </a:solidFill>
              </a:rPr>
              <a:t>): </a:t>
            </a:r>
            <a:r>
              <a:rPr lang="en-US" sz="2600" dirty="0" smtClean="0"/>
              <a:t>blood cancer in the bone marrow causing increased WBCs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Giovanni </a:t>
            </a:r>
            <a:r>
              <a:rPr lang="en-US" sz="700" dirty="0" err="1" smtClean="0"/>
              <a:t>Cancemi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10242" name="Picture 2" descr="T:\Project Files\Stanhope_Turnbull_Intro to Med Term\Supplements\PowerPoint\Art\Ch1-7\Converted\shutterstock_2924674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41255" y="3510781"/>
            <a:ext cx="2667739" cy="26677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08557" y="6272861"/>
            <a:ext cx="164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rebuchet MS" pitchFamily="34" charset="0"/>
              </a:rPr>
              <a:t>Leukemia cells</a:t>
            </a:r>
            <a:endParaRPr lang="en-US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583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Conditions of the Lymphatic and Immune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7894"/>
            <a:ext cx="6986726" cy="4953000"/>
          </a:xfrm>
        </p:spPr>
        <p:txBody>
          <a:bodyPr/>
          <a:lstStyle/>
          <a:p>
            <a:r>
              <a:rPr lang="en-US" b="1" u="sng" dirty="0" smtClean="0"/>
              <a:t>Splenomegaly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C00000"/>
                </a:solidFill>
              </a:rPr>
              <a:t>splen</a:t>
            </a:r>
            <a:r>
              <a:rPr lang="en-US" dirty="0" smtClean="0">
                <a:solidFill>
                  <a:srgbClr val="C00000"/>
                </a:solidFill>
              </a:rPr>
              <a:t>/o)</a:t>
            </a:r>
            <a:r>
              <a:rPr lang="en-US" dirty="0" smtClean="0"/>
              <a:t>/-</a:t>
            </a:r>
            <a:r>
              <a:rPr lang="en-US" dirty="0" err="1" smtClean="0">
                <a:solidFill>
                  <a:schemeClr val="tx2"/>
                </a:solidFill>
              </a:rPr>
              <a:t>megaly</a:t>
            </a:r>
            <a:r>
              <a:rPr lang="en-US" dirty="0" smtClean="0">
                <a:solidFill>
                  <a:schemeClr val="tx2"/>
                </a:solidFill>
              </a:rPr>
              <a:t>): </a:t>
            </a:r>
            <a:r>
              <a:rPr lang="en-US" dirty="0" smtClean="0"/>
              <a:t>enlargement of the spleen</a:t>
            </a:r>
          </a:p>
          <a:p>
            <a:r>
              <a:rPr lang="en-US" b="1" u="sng" dirty="0" smtClean="0"/>
              <a:t>AIDS: </a:t>
            </a:r>
            <a:r>
              <a:rPr lang="en-US" dirty="0" smtClean="0"/>
              <a:t>suppressed immune system due to HIV (destruction of T cells)</a:t>
            </a:r>
          </a:p>
          <a:p>
            <a:r>
              <a:rPr lang="en-US" b="1" u="sng" dirty="0" smtClean="0"/>
              <a:t>Lymphoma</a:t>
            </a:r>
            <a:r>
              <a:rPr lang="en-US" dirty="0" smtClean="0"/>
              <a:t>: malignant cancer of the lymph nodes/tissue</a:t>
            </a:r>
          </a:p>
          <a:p>
            <a:r>
              <a:rPr lang="en-US" b="1" u="sng" dirty="0" smtClean="0"/>
              <a:t>Mononucleosis</a:t>
            </a:r>
            <a:r>
              <a:rPr lang="en-US" dirty="0" smtClean="0"/>
              <a:t>: (“kissing disease”) acute</a:t>
            </a:r>
            <a:r>
              <a:rPr lang="en-US" dirty="0"/>
              <a:t> </a:t>
            </a:r>
            <a:r>
              <a:rPr lang="en-US" dirty="0" smtClean="0"/>
              <a:t>&amp; infectious spread by the Epstein-Barr virus via saliva. </a:t>
            </a:r>
          </a:p>
          <a:p>
            <a:r>
              <a:rPr lang="en-US" sz="2400" b="1" u="sng" dirty="0" smtClean="0"/>
              <a:t>Allergy: </a:t>
            </a:r>
            <a:r>
              <a:rPr lang="en-US" sz="2400" dirty="0" smtClean="0"/>
              <a:t>hypersensitive reaction to an allergen such as animal dander, pollen, or food.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Nerthuz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11266" name="Picture 2" descr="T:\Project Files\Stanhope_Turnbull_Intro to Med Term\Supplements\PowerPoint\Art\Ch1-7\Converted\shutterstock_2867068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09746" y="1500325"/>
            <a:ext cx="1389673" cy="17392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01631" y="3725466"/>
            <a:ext cx="164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latin typeface="Trebuchet MS" pitchFamily="34" charset="0"/>
              </a:rPr>
              <a:t>Splenomegaly</a:t>
            </a:r>
            <a:endParaRPr lang="en-US" sz="1000" dirty="0"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380" y="3848576"/>
            <a:ext cx="2189914" cy="175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449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36864"/>
          </a:xfrm>
        </p:spPr>
        <p:txBody>
          <a:bodyPr/>
          <a:lstStyle/>
          <a:p>
            <a:r>
              <a:rPr lang="en-US" dirty="0" smtClean="0"/>
              <a:t>Diagnostic Tests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1" y="1485900"/>
            <a:ext cx="8799466" cy="5067300"/>
          </a:xfrm>
        </p:spPr>
        <p:txBody>
          <a:bodyPr/>
          <a:lstStyle/>
          <a:p>
            <a:r>
              <a: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Apheresis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separation of blood into components using a special machine</a:t>
            </a:r>
          </a:p>
          <a:p>
            <a:r>
              <a: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Biopsy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removal of small piece of tissue for exam</a:t>
            </a:r>
          </a:p>
          <a:p>
            <a:r>
              <a: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Coagulation test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 ability of blood to clot</a:t>
            </a:r>
          </a:p>
          <a:p>
            <a:r>
              <a: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blood count (CBC):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blood test to determine number of RBCs, WBCs, and platelets</a:t>
            </a:r>
          </a:p>
          <a:p>
            <a:r>
              <a:rPr lang="en-US" sz="24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Crossmatching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uses sample of donor’s blood to check for blood type compatibility before a blood transfusion</a:t>
            </a:r>
          </a:p>
          <a:p>
            <a:r>
              <a: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Bone marrow transplant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replacement of diseased bone marrow with healthy donor bone marrow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874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01487" y="2954382"/>
            <a:ext cx="7977050" cy="3657600"/>
          </a:xfrm>
        </p:spPr>
        <p:txBody>
          <a:bodyPr/>
          <a:lstStyle/>
          <a:p>
            <a:r>
              <a:rPr lang="en-US" dirty="0" smtClean="0"/>
              <a:t>The Blood and the Lymphatic and Immune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96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The victim of an auto accident is in serious condition and has lost a lot of blood. What laboratory test would the physician order to determine blood-type compatibility before giving the patient a blood transfusion?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(type and) crossmatching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97" y="4075113"/>
            <a:ext cx="3548063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7486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Therapies </a:t>
            </a:r>
            <a:r>
              <a:rPr lang="en-US" sz="3200" b="0" i="1" dirty="0" smtClean="0"/>
              <a:t>(you are responsible for the new and drugs in previous chapters)</a:t>
            </a:r>
            <a:endParaRPr lang="en-US" sz="32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5244"/>
            <a:ext cx="8865326" cy="495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Antineoplastic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 that blocks the growth of a cancer</a:t>
            </a:r>
          </a:p>
          <a:p>
            <a:r>
              <a:rPr lang="en-US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Biologic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 that works like parts of the immune system by disrupting the immune response</a:t>
            </a:r>
          </a:p>
          <a:p>
            <a:r>
              <a:rPr lang="en-US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Cytoxic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drug that kills or damages cells preventing them from multiplying (chemotherapy)</a:t>
            </a:r>
          </a:p>
          <a:p>
            <a:r>
              <a:rPr lang="en-US" b="1" u="sng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Immunosuppressant</a:t>
            </a:r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reduces body’s normal reaction to invasion 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sfam_photo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1492568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Notes………(Chapter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have read and taken notes on the following areas: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Careers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Description &amp; function of all structures/organs in these systems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Abbreviations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Disease classification vocabulary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746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55" y="1047565"/>
            <a:ext cx="8229600" cy="1143000"/>
          </a:xfrm>
        </p:spPr>
        <p:txBody>
          <a:bodyPr/>
          <a:lstStyle/>
          <a:p>
            <a:r>
              <a:rPr lang="en-US" dirty="0" smtClean="0"/>
              <a:t>Structures and Functions of the Blood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6" y="2672180"/>
            <a:ext cx="8430320" cy="340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3779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Systems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953000"/>
          </a:xfrm>
        </p:spPr>
        <p:txBody>
          <a:bodyPr/>
          <a:lstStyle/>
          <a:p>
            <a:r>
              <a:rPr lang="en-US" b="1" dirty="0" smtClean="0"/>
              <a:t>Blood</a:t>
            </a:r>
            <a:r>
              <a:rPr lang="en-US" dirty="0" smtClean="0">
                <a:cs typeface="Arial"/>
              </a:rPr>
              <a:t>—part of the </a:t>
            </a:r>
            <a:r>
              <a:rPr lang="en-US" dirty="0" smtClean="0"/>
              <a:t>circulatory or cardiovascular system</a:t>
            </a:r>
          </a:p>
          <a:p>
            <a:r>
              <a:rPr lang="en-US" b="1" dirty="0" smtClean="0"/>
              <a:t>Lymph</a:t>
            </a:r>
            <a:r>
              <a:rPr lang="en-US" dirty="0" smtClean="0">
                <a:cs typeface="Arial"/>
              </a:rPr>
              <a:t>—part of the </a:t>
            </a:r>
            <a:r>
              <a:rPr lang="en-US" dirty="0" smtClean="0"/>
              <a:t>lymphatic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vitstudio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2050" name="Picture 2" descr="T:\Project Files\Stanhope_Turnbull_Intro to Med Term\Supplements\PowerPoint\Art\Ch1-7\Converted\shutterstock_2354403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0170" y="2411735"/>
            <a:ext cx="3439357" cy="2292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3358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Erythrocytes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52278" cy="4953000"/>
          </a:xfrm>
        </p:spPr>
        <p:txBody>
          <a:bodyPr/>
          <a:lstStyle/>
          <a:p>
            <a:r>
              <a:rPr lang="en-US" dirty="0" smtClean="0"/>
              <a:t>Red blood cells or RBCs</a:t>
            </a:r>
          </a:p>
          <a:p>
            <a:r>
              <a:rPr lang="en-US" dirty="0" smtClean="0"/>
              <a:t>Manufactured in the bone marrow</a:t>
            </a:r>
          </a:p>
          <a:p>
            <a:r>
              <a:rPr lang="en-US" dirty="0" smtClean="0"/>
              <a:t>Contain </a:t>
            </a:r>
            <a:r>
              <a:rPr lang="en-US" b="1" dirty="0" smtClean="0"/>
              <a:t>hemoglobin</a:t>
            </a:r>
            <a:r>
              <a:rPr lang="en-US" dirty="0" smtClean="0"/>
              <a:t>, that carries oxygen</a:t>
            </a:r>
          </a:p>
          <a:p>
            <a:r>
              <a:rPr lang="en-US" dirty="0" smtClean="0"/>
              <a:t>Transport oxygen and carbon dioxide throughout the body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Sashkin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4098" name="Picture 2" descr="T:\Project Files\Stanhope_Turnbull_Intro to Med Term\Supplements\PowerPoint\Art\Ch1-7\Converted\shutterstock_603904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5212" y="2223248"/>
            <a:ext cx="3279464" cy="2459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4706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95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White blood cells or WBCs</a:t>
            </a:r>
          </a:p>
          <a:p>
            <a:r>
              <a:rPr lang="en-US" dirty="0" smtClean="0">
                <a:latin typeface="+mn-lt"/>
              </a:rPr>
              <a:t>Fight infection</a:t>
            </a:r>
          </a:p>
          <a:p>
            <a:r>
              <a:rPr lang="en-US" dirty="0"/>
              <a:t>Manufactured mainly in the bone marrow</a:t>
            </a:r>
          </a:p>
          <a:p>
            <a:r>
              <a:rPr lang="en-US" dirty="0"/>
              <a:t>Defend the body against harmful substances</a:t>
            </a:r>
          </a:p>
          <a:p>
            <a:endParaRPr lang="en-US" dirty="0" smtClean="0">
              <a:latin typeface="+mn-lt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UGREEN 3S/Shutterstock.com</a:t>
            </a:r>
            <a:endParaRPr lang="en-US" sz="700" dirty="0"/>
          </a:p>
        </p:txBody>
      </p:sp>
      <p:pic>
        <p:nvPicPr>
          <p:cNvPr id="5122" name="Picture 2" descr="T:\Project Files\Stanhope_Turnbull_Intro to Med Term\Supplements\PowerPoint\Art\Ch1-7\Converted\shutterstock_3758644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42292" y="2151530"/>
            <a:ext cx="3673512" cy="3061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6179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Thrombocytes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34522" cy="4953000"/>
          </a:xfrm>
        </p:spPr>
        <p:txBody>
          <a:bodyPr/>
          <a:lstStyle/>
          <a:p>
            <a:r>
              <a:rPr lang="en-US" dirty="0" smtClean="0"/>
              <a:t>AKA Platelets</a:t>
            </a:r>
            <a:endParaRPr lang="en-US" b="1" dirty="0" smtClean="0"/>
          </a:p>
          <a:p>
            <a:r>
              <a:rPr lang="en-US" dirty="0" smtClean="0"/>
              <a:t>Aid in </a:t>
            </a:r>
            <a:r>
              <a:rPr lang="en-US" b="1" dirty="0" smtClean="0"/>
              <a:t>coagulation</a:t>
            </a:r>
            <a:r>
              <a:rPr lang="en-US" dirty="0" smtClean="0"/>
              <a:t> (blood clotting)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royaltystockphoto.com/Shutterstock.com</a:t>
            </a:r>
            <a:endParaRPr lang="en-US" sz="700" dirty="0"/>
          </a:p>
        </p:txBody>
      </p:sp>
      <p:pic>
        <p:nvPicPr>
          <p:cNvPr id="6146" name="Picture 2" descr="T:\Project Files\Stanhope_Turnbull_Intro to Med Term\Supplements\PowerPoint\Art\Ch1-7\Converted\shutterstock_3138011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0526" y="1918980"/>
            <a:ext cx="272415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Plasma: liquid portion of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</a:p>
          <a:p>
            <a:r>
              <a:rPr lang="en-US" dirty="0" smtClean="0"/>
              <a:t>Hormones</a:t>
            </a:r>
          </a:p>
          <a:p>
            <a:r>
              <a:rPr lang="en-US" dirty="0" smtClean="0"/>
              <a:t>Sugar</a:t>
            </a:r>
          </a:p>
          <a:p>
            <a:r>
              <a:rPr lang="en-US" dirty="0" smtClean="0"/>
              <a:t>Salts</a:t>
            </a:r>
          </a:p>
          <a:p>
            <a:r>
              <a:rPr lang="en-US" dirty="0" smtClean="0"/>
              <a:t>Waste products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63842" y="1600200"/>
            <a:ext cx="4038600" cy="4525963"/>
          </a:xfrm>
        </p:spPr>
        <p:txBody>
          <a:bodyPr/>
          <a:lstStyle/>
          <a:p>
            <a:r>
              <a:rPr lang="en-US" dirty="0" smtClean="0"/>
              <a:t>Proteins</a:t>
            </a:r>
          </a:p>
        </p:txBody>
      </p:sp>
    </p:spTree>
    <p:extLst>
      <p:ext uri="{BB962C8B-B14F-4D97-AF65-F5344CB8AC3E}">
        <p14:creationId xmlns:p14="http://schemas.microsoft.com/office/powerpoint/2010/main" val="13364124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latin typeface="+mn-lt"/>
              </a:rPr>
              <a:t>What are the two major elements of the blood?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  <a:latin typeface="+mn-lt"/>
              </a:rPr>
              <a:t>		</a:t>
            </a:r>
            <a:r>
              <a:rPr lang="en-US" dirty="0" smtClean="0">
                <a:solidFill>
                  <a:srgbClr val="660066"/>
                </a:solidFill>
                <a:latin typeface="+mn-lt"/>
              </a:rPr>
              <a:t>blood cells and plasma</a:t>
            </a:r>
          </a:p>
          <a:p>
            <a:pPr>
              <a:buNone/>
            </a:pPr>
            <a:endParaRPr lang="en-US" dirty="0" smtClean="0">
              <a:solidFill>
                <a:srgbClr val="660066"/>
              </a:solidFill>
              <a:latin typeface="+mn-lt"/>
            </a:endParaRPr>
          </a:p>
          <a:p>
            <a:r>
              <a:rPr lang="en-US" b="1" i="1" dirty="0" smtClean="0">
                <a:latin typeface="+mn-lt"/>
              </a:rPr>
              <a:t>What is the difference between an antibody and an antigen?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  <a:latin typeface="+mn-lt"/>
              </a:rPr>
              <a:t>An </a:t>
            </a:r>
            <a:r>
              <a:rPr lang="en-US" u="sng" dirty="0" smtClean="0">
                <a:solidFill>
                  <a:srgbClr val="660066"/>
                </a:solidFill>
                <a:latin typeface="+mn-lt"/>
              </a:rPr>
              <a:t>antigen</a:t>
            </a:r>
            <a:r>
              <a:rPr lang="en-US" dirty="0" smtClean="0">
                <a:solidFill>
                  <a:srgbClr val="660066"/>
                </a:solidFill>
                <a:latin typeface="+mn-lt"/>
              </a:rPr>
              <a:t> is a substance that is harmful to the body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  <a:latin typeface="+mn-lt"/>
              </a:rPr>
              <a:t>An </a:t>
            </a:r>
            <a:r>
              <a:rPr lang="en-US" u="sng" dirty="0" smtClean="0">
                <a:solidFill>
                  <a:srgbClr val="660066"/>
                </a:solidFill>
                <a:latin typeface="+mn-lt"/>
              </a:rPr>
              <a:t>antibody</a:t>
            </a:r>
            <a:r>
              <a:rPr lang="en-US" dirty="0" smtClean="0">
                <a:solidFill>
                  <a:srgbClr val="660066"/>
                </a:solidFill>
                <a:latin typeface="+mn-lt"/>
              </a:rPr>
              <a:t> is a protein manufactured by the 	immune system when body</a:t>
            </a:r>
            <a:r>
              <a:rPr lang="en-US" dirty="0">
                <a:solidFill>
                  <a:srgbClr val="660066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+mn-lt"/>
              </a:rPr>
              <a:t>detects an antigen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378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Remember 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emember 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imt2018</Template>
  <TotalTime>0</TotalTime>
  <Words>700</Words>
  <Application>Microsoft Office PowerPoint</Application>
  <PresentationFormat>On-screen Show (4:3)</PresentationFormat>
  <Paragraphs>153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Title Slide</vt:lpstr>
      <vt:lpstr>Title</vt:lpstr>
      <vt:lpstr>Content</vt:lpstr>
      <vt:lpstr>your turn</vt:lpstr>
      <vt:lpstr>Remember this</vt:lpstr>
      <vt:lpstr>1_Title Slide</vt:lpstr>
      <vt:lpstr>1_Title</vt:lpstr>
      <vt:lpstr>1_Content</vt:lpstr>
      <vt:lpstr>1_your turn</vt:lpstr>
      <vt:lpstr>1_Remember this</vt:lpstr>
      <vt:lpstr>PowerPoint Presentation</vt:lpstr>
      <vt:lpstr>PowerPoint Presentation</vt:lpstr>
      <vt:lpstr>Structures and Functions of the Blood</vt:lpstr>
      <vt:lpstr>Fluid Systems of the Body</vt:lpstr>
      <vt:lpstr>Erythrocytes</vt:lpstr>
      <vt:lpstr>Leukocytes</vt:lpstr>
      <vt:lpstr>Thrombocytes</vt:lpstr>
      <vt:lpstr>Plasma: liquid portion of the blood</vt:lpstr>
      <vt:lpstr>Remember This?</vt:lpstr>
      <vt:lpstr>The Lymphatic System</vt:lpstr>
      <vt:lpstr>Functions of the Lymphatic System</vt:lpstr>
      <vt:lpstr>Structure of the Lymphatic System (Be able to describe each)</vt:lpstr>
      <vt:lpstr>What organ……?</vt:lpstr>
      <vt:lpstr>Functions of the Immune System</vt:lpstr>
      <vt:lpstr>Immunity: ability to resist pathogens and toxins that cause infection/disease</vt:lpstr>
      <vt:lpstr>Classification of Diseases and Conditions: You will need to define each in your notes</vt:lpstr>
      <vt:lpstr>Diseases and Conditions of the Blood</vt:lpstr>
      <vt:lpstr>Diseases and Conditions of the Lymphatic and Immune Systems</vt:lpstr>
      <vt:lpstr>Diagnostic Tests and Procedures</vt:lpstr>
      <vt:lpstr>Your Turn</vt:lpstr>
      <vt:lpstr>Drug Therapies (you are responsible for the new and drugs in previous chapters)</vt:lpstr>
      <vt:lpstr>Side Notes………(Chapter 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2016-06-28T15:45:26Z</dcterms:created>
  <dcterms:modified xsi:type="dcterms:W3CDTF">2018-10-23T20:58:25Z</dcterms:modified>
</cp:coreProperties>
</file>