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24"/>
  </p:notesMasterIdLst>
  <p:handoutMasterIdLst>
    <p:handoutMasterId r:id="rId25"/>
  </p:handoutMasterIdLst>
  <p:sldIdLst>
    <p:sldId id="277" r:id="rId2"/>
    <p:sldId id="256" r:id="rId3"/>
    <p:sldId id="257" r:id="rId4"/>
    <p:sldId id="259" r:id="rId5"/>
    <p:sldId id="276" r:id="rId6"/>
    <p:sldId id="278" r:id="rId7"/>
    <p:sldId id="261" r:id="rId8"/>
    <p:sldId id="275" r:id="rId9"/>
    <p:sldId id="287" r:id="rId10"/>
    <p:sldId id="288" r:id="rId11"/>
    <p:sldId id="279" r:id="rId12"/>
    <p:sldId id="280" r:id="rId13"/>
    <p:sldId id="281" r:id="rId14"/>
    <p:sldId id="284" r:id="rId15"/>
    <p:sldId id="282" r:id="rId16"/>
    <p:sldId id="283" r:id="rId17"/>
    <p:sldId id="285" r:id="rId18"/>
    <p:sldId id="286" r:id="rId19"/>
    <p:sldId id="260" r:id="rId20"/>
    <p:sldId id="289" r:id="rId21"/>
    <p:sldId id="273" r:id="rId22"/>
    <p:sldId id="274" r:id="rId2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41518BF-69F9-403A-91C9-51A08EC04298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85EFEF7-7965-47EC-A763-E5D80600C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298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8A921A2-3BA5-42A4-AA05-4995D2A61174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9FBC524-62C9-4BF0-A7A7-2E5F472F7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767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BC524-62C9-4BF0-A7A7-2E5F472F741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743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1A67F-4FDD-40C1-8056-E8FE9D77A2E1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6731B3-B413-4322-BAF4-00E4A4DD85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1A67F-4FDD-40C1-8056-E8FE9D77A2E1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731B3-B413-4322-BAF4-00E4A4DD85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1A67F-4FDD-40C1-8056-E8FE9D77A2E1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731B3-B413-4322-BAF4-00E4A4DD85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1A67F-4FDD-40C1-8056-E8FE9D77A2E1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6731B3-B413-4322-BAF4-00E4A4DD85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1A67F-4FDD-40C1-8056-E8FE9D77A2E1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731B3-B413-4322-BAF4-00E4A4DD855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1A67F-4FDD-40C1-8056-E8FE9D77A2E1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731B3-B413-4322-BAF4-00E4A4DD85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1A67F-4FDD-40C1-8056-E8FE9D77A2E1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6731B3-B413-4322-BAF4-00E4A4DD855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1A67F-4FDD-40C1-8056-E8FE9D77A2E1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731B3-B413-4322-BAF4-00E4A4DD85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1A67F-4FDD-40C1-8056-E8FE9D77A2E1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731B3-B413-4322-BAF4-00E4A4DD85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1A67F-4FDD-40C1-8056-E8FE9D77A2E1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731B3-B413-4322-BAF4-00E4A4DD85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1A67F-4FDD-40C1-8056-E8FE9D77A2E1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731B3-B413-4322-BAF4-00E4A4DD8553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831A67F-4FDD-40C1-8056-E8FE9D77A2E1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6731B3-B413-4322-BAF4-00E4A4DD855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w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integumentary system</a:t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sz="2800" dirty="0" smtClean="0"/>
              <a:t>structures, conditions, &amp; lesions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8763000" cy="9144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*Warning: this </a:t>
            </a:r>
            <a:r>
              <a:rPr lang="en-US" b="1" dirty="0" err="1" smtClean="0">
                <a:solidFill>
                  <a:srgbClr val="FF0000"/>
                </a:solidFill>
              </a:rPr>
              <a:t>ppt</a:t>
            </a:r>
            <a:r>
              <a:rPr lang="en-US" b="1" dirty="0" smtClean="0">
                <a:solidFill>
                  <a:srgbClr val="FF0000"/>
                </a:solidFill>
              </a:rPr>
              <a:t> contains graphic images of injuries/conditions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62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4853411"/>
            <a:ext cx="8763000" cy="1222375"/>
          </a:xfrm>
        </p:spPr>
        <p:txBody>
          <a:bodyPr/>
          <a:lstStyle/>
          <a:p>
            <a:r>
              <a:rPr lang="en-US" dirty="0" smtClean="0"/>
              <a:t>Integumentary diseases &amp; Conditions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*Fact: The skin is the LARGEST organ in the human body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252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Disease and conditions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36" y="1371600"/>
            <a:ext cx="8686800" cy="4525963"/>
          </a:xfrm>
        </p:spPr>
        <p:txBody>
          <a:bodyPr/>
          <a:lstStyle/>
          <a:p>
            <a:r>
              <a:rPr lang="en-US" dirty="0" smtClean="0"/>
              <a:t>Burns: heat injury to the skin/tissue</a:t>
            </a:r>
          </a:p>
          <a:p>
            <a:pPr lvl="1"/>
            <a:r>
              <a:rPr lang="en-US" u="sng" dirty="0" smtClean="0"/>
              <a:t>First degree</a:t>
            </a:r>
            <a:r>
              <a:rPr lang="en-US" dirty="0" smtClean="0"/>
              <a:t>: redness/sensitivity- example sunburn</a:t>
            </a:r>
          </a:p>
          <a:p>
            <a:pPr lvl="1"/>
            <a:r>
              <a:rPr lang="en-US" u="sng" dirty="0" smtClean="0"/>
              <a:t>Second degree</a:t>
            </a:r>
            <a:r>
              <a:rPr lang="en-US" dirty="0" smtClean="0"/>
              <a:t>: redness/</a:t>
            </a:r>
            <a:r>
              <a:rPr lang="en-US" dirty="0" err="1" smtClean="0"/>
              <a:t>sensitivivity</a:t>
            </a:r>
            <a:r>
              <a:rPr lang="en-US" dirty="0" smtClean="0"/>
              <a:t>/blisters</a:t>
            </a:r>
          </a:p>
          <a:p>
            <a:pPr lvl="1"/>
            <a:r>
              <a:rPr lang="en-US" u="sng" dirty="0" smtClean="0"/>
              <a:t>Third degree</a:t>
            </a:r>
            <a:r>
              <a:rPr lang="en-US" dirty="0" smtClean="0"/>
              <a:t>: epidermis and dermis are destroyed which can cause no pain due to nerve damage</a:t>
            </a:r>
          </a:p>
          <a:p>
            <a:pPr marL="0" indent="0">
              <a:buNone/>
            </a:pPr>
            <a:r>
              <a:rPr lang="en-US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Classify the burn injuries below</a:t>
            </a:r>
            <a:r>
              <a:rPr lang="en-US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724400"/>
            <a:ext cx="2600325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58358">
            <a:off x="803552" y="4635369"/>
            <a:ext cx="1140993" cy="191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890510"/>
            <a:ext cx="2157413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503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Diseases and conditions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554162"/>
            <a:ext cx="8915400" cy="4525963"/>
          </a:xfrm>
        </p:spPr>
        <p:txBody>
          <a:bodyPr/>
          <a:lstStyle/>
          <a:p>
            <a:r>
              <a:rPr lang="en-US" u="sng" dirty="0" smtClean="0"/>
              <a:t>Acne</a:t>
            </a:r>
            <a:r>
              <a:rPr lang="en-US" dirty="0" smtClean="0"/>
              <a:t>: inflamed sebaceous glands cause pimples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u="sng" dirty="0" smtClean="0"/>
              <a:t>Eczema</a:t>
            </a:r>
            <a:r>
              <a:rPr lang="en-US" dirty="0" smtClean="0"/>
              <a:t>: inflammatory skin disease with erythema (redness), </a:t>
            </a:r>
            <a:r>
              <a:rPr lang="en-US" dirty="0" err="1" smtClean="0"/>
              <a:t>pruritis</a:t>
            </a:r>
            <a:r>
              <a:rPr lang="en-US" dirty="0" smtClean="0"/>
              <a:t>(itching) and edema (swelling)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133600"/>
            <a:ext cx="1985962" cy="1491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4491" y="4953000"/>
            <a:ext cx="266700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630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Disease and condition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1600200"/>
            <a:ext cx="4419600" cy="4724400"/>
          </a:xfrm>
        </p:spPr>
        <p:txBody>
          <a:bodyPr/>
          <a:lstStyle/>
          <a:p>
            <a:r>
              <a:rPr lang="en-US" u="sng" dirty="0" smtClean="0"/>
              <a:t>Keloid</a:t>
            </a:r>
            <a:r>
              <a:rPr lang="en-US" dirty="0" smtClean="0"/>
              <a:t>: abnormally thick scar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u="sng" dirty="0" err="1" smtClean="0"/>
              <a:t>Tinea</a:t>
            </a:r>
            <a:r>
              <a:rPr lang="en-US" dirty="0" smtClean="0"/>
              <a:t>: skin infection caused by a fungus</a:t>
            </a:r>
          </a:p>
          <a:p>
            <a:pPr lvl="1"/>
            <a:r>
              <a:rPr lang="en-US" dirty="0" smtClean="0"/>
              <a:t>Examples: athletes foot &amp; ringworm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4495800" cy="4724400"/>
          </a:xfrm>
        </p:spPr>
        <p:txBody>
          <a:bodyPr/>
          <a:lstStyle/>
          <a:p>
            <a:r>
              <a:rPr lang="en-US" u="sng" dirty="0" smtClean="0"/>
              <a:t>Gangrene</a:t>
            </a:r>
            <a:r>
              <a:rPr lang="en-US" dirty="0" smtClean="0"/>
              <a:t>: necrosis of tissue 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627" y="4953000"/>
            <a:ext cx="129540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203167"/>
            <a:ext cx="1676400" cy="1157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048000"/>
            <a:ext cx="2238375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567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Disease and conditions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Wart</a:t>
            </a:r>
            <a:r>
              <a:rPr lang="en-US" dirty="0" smtClean="0"/>
              <a:t>: hardened area of skin caused by a virus (also known as verruca)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u="sng" dirty="0" err="1" smtClean="0"/>
              <a:t>Uticaria</a:t>
            </a:r>
            <a:r>
              <a:rPr lang="en-US" dirty="0" smtClean="0"/>
              <a:t>: hives with itching, swelling, and redness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286000"/>
            <a:ext cx="2071687" cy="1378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572000"/>
            <a:ext cx="2670437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755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Lesions: areas of abnormal tissue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 smtClean="0"/>
              <a:t>Cancerous (malignant)</a:t>
            </a:r>
          </a:p>
          <a:p>
            <a:r>
              <a:rPr lang="en-US" dirty="0" smtClean="0"/>
              <a:t>Basal cell carcinoma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Kaposi’s sarcoma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Malignant melanoma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045689"/>
            <a:ext cx="2095500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4539550"/>
            <a:ext cx="3505200" cy="228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831954"/>
            <a:ext cx="1335218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2793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Noncancerous (benign) lesions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371600"/>
            <a:ext cx="8915400" cy="5334000"/>
          </a:xfrm>
        </p:spPr>
        <p:txBody>
          <a:bodyPr/>
          <a:lstStyle/>
          <a:p>
            <a:r>
              <a:rPr lang="en-US" u="sng" dirty="0" smtClean="0"/>
              <a:t>Cyst</a:t>
            </a:r>
            <a:r>
              <a:rPr lang="en-US" dirty="0" smtClean="0"/>
              <a:t>: contains fluid/semisolid material</a:t>
            </a:r>
          </a:p>
          <a:p>
            <a:r>
              <a:rPr lang="en-US" u="sng" dirty="0" smtClean="0"/>
              <a:t>Macule</a:t>
            </a:r>
            <a:r>
              <a:rPr lang="en-US" dirty="0" smtClean="0"/>
              <a:t>: flat discolored area (example: freckle)</a:t>
            </a:r>
          </a:p>
          <a:p>
            <a:r>
              <a:rPr lang="en-US" u="sng" dirty="0" smtClean="0"/>
              <a:t>Pustule</a:t>
            </a:r>
            <a:r>
              <a:rPr lang="en-US" dirty="0" smtClean="0"/>
              <a:t>: small infected &amp; elevated skin  (example: abscess)</a:t>
            </a:r>
          </a:p>
          <a:p>
            <a:r>
              <a:rPr lang="en-US" u="sng" dirty="0" smtClean="0"/>
              <a:t>Ulcer</a:t>
            </a:r>
            <a:r>
              <a:rPr lang="en-US" dirty="0" smtClean="0"/>
              <a:t>: open sore or erosion of skin         (example: canker sore)</a:t>
            </a:r>
          </a:p>
          <a:p>
            <a:r>
              <a:rPr lang="en-US" u="sng" smtClean="0"/>
              <a:t>Vesicle(bulla)</a:t>
            </a:r>
            <a:r>
              <a:rPr lang="en-US" smtClean="0"/>
              <a:t>: </a:t>
            </a:r>
            <a:r>
              <a:rPr lang="en-US" dirty="0" smtClean="0"/>
              <a:t>clear fluid-filled (example: blister)</a:t>
            </a:r>
          </a:p>
          <a:p>
            <a:r>
              <a:rPr lang="en-US" u="sng" dirty="0" smtClean="0"/>
              <a:t>Papule</a:t>
            </a:r>
            <a:r>
              <a:rPr lang="en-US" dirty="0" smtClean="0"/>
              <a:t>: solid skin elevation (example: mole)</a:t>
            </a:r>
          </a:p>
          <a:p>
            <a:r>
              <a:rPr lang="en-US" u="sng" dirty="0" smtClean="0"/>
              <a:t>Wheal</a:t>
            </a:r>
            <a:r>
              <a:rPr lang="en-US" dirty="0" smtClean="0"/>
              <a:t>: slightly swollen/red area (example: hives)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09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Name the skin condition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535" y="1600200"/>
            <a:ext cx="2944722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295400"/>
            <a:ext cx="2438664" cy="24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4572000"/>
            <a:ext cx="2133600" cy="1941592"/>
          </a:xfrm>
          <a:prstGeom prst="rect">
            <a:avLst/>
          </a:prstGeom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455" y="4244535"/>
            <a:ext cx="2317750" cy="2324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8018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Name the skin condition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52600"/>
            <a:ext cx="3275669" cy="2185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600200"/>
            <a:ext cx="1444877" cy="1609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038600"/>
            <a:ext cx="3481387" cy="229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321752"/>
            <a:ext cx="2859087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225" y="1600200"/>
            <a:ext cx="2241550" cy="2183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393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PROCEDURES AND MEDICAL TESTS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PPD</a:t>
            </a: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133600"/>
            <a:ext cx="3484756" cy="228600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6674" y="3429000"/>
            <a:ext cx="3705457" cy="30384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15000" y="2743200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SCRATCH TEST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3046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The integumentary system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Skin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Sudoriferous (sweat) glands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Sebaceous (oil) glands</a:t>
            </a:r>
          </a:p>
          <a:p>
            <a:r>
              <a:rPr lang="en-US" dirty="0" smtClean="0"/>
              <a:t>Hair</a:t>
            </a:r>
          </a:p>
          <a:p>
            <a:pPr lvl="1"/>
            <a:r>
              <a:rPr lang="en-US" dirty="0" smtClean="0"/>
              <a:t>Hair follicles</a:t>
            </a:r>
          </a:p>
          <a:p>
            <a:r>
              <a:rPr lang="en-US" dirty="0" smtClean="0"/>
              <a:t>Nails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C:\Documents and Settings\mwhite\Local Settings\Temporary Internet Files\Content.IE5\L0F56ZSZ\MP900411759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800600"/>
            <a:ext cx="1263353" cy="1894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methomas\AppData\Local\Microsoft\Windows\Temporary Internet Files\Content.IE5\CLRF0X1D\MC900440641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75260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106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Homework: define the terms (colors)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839200" cy="5410200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Albin</a:t>
            </a:r>
            <a:r>
              <a:rPr lang="en-US" dirty="0" smtClean="0"/>
              <a:t>/o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Chlor</a:t>
            </a:r>
            <a:r>
              <a:rPr lang="en-US" dirty="0" smtClean="0"/>
              <a:t>/o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Jaund</a:t>
            </a:r>
            <a:r>
              <a:rPr lang="en-US" dirty="0" smtClean="0"/>
              <a:t>/o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Cyan/o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Xanth</a:t>
            </a:r>
            <a:r>
              <a:rPr lang="en-US" dirty="0" smtClean="0"/>
              <a:t>/o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Chrom</a:t>
            </a:r>
            <a:r>
              <a:rPr lang="en-US" dirty="0" smtClean="0"/>
              <a:t>/o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Leuk</a:t>
            </a:r>
            <a:r>
              <a:rPr lang="en-US" dirty="0" smtClean="0"/>
              <a:t>/o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Erythr</a:t>
            </a:r>
            <a:r>
              <a:rPr lang="en-US" dirty="0" smtClean="0"/>
              <a:t>/o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Melan</a:t>
            </a:r>
            <a:r>
              <a:rPr lang="en-US" dirty="0" smtClean="0"/>
              <a:t>/o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Poli</a:t>
            </a:r>
            <a:r>
              <a:rPr lang="en-US" dirty="0" smtClean="0"/>
              <a:t>/o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Porphyr</a:t>
            </a:r>
            <a:r>
              <a:rPr lang="en-US" smtClean="0"/>
              <a:t>/o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945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Terminology: Correctly Spell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 smtClean="0"/>
              <a:t>Use your word parts to create these words: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blue tumor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cold surgical repair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fat disease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eye lid inflammation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pertaining to dry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62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cyanoma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cyroplasty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l</a:t>
            </a:r>
            <a:r>
              <a:rPr lang="en-US" dirty="0" err="1" smtClean="0"/>
              <a:t>ipopathy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blepharitis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xeric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13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functions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686800" cy="4525963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b="1" dirty="0" smtClean="0"/>
              <a:t>Protection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b="1" dirty="0" smtClean="0"/>
              <a:t>Body temperature regulation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b="1" dirty="0" smtClean="0"/>
              <a:t>Excretion (perspiration=sweating)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en-US" b="1" dirty="0" smtClean="0"/>
              <a:t>Perception of stimuli/tactile receptors</a:t>
            </a:r>
          </a:p>
          <a:p>
            <a:pPr marL="914400" lvl="1" indent="-514350">
              <a:lnSpc>
                <a:spcPct val="110000"/>
              </a:lnSpc>
            </a:pPr>
            <a:r>
              <a:rPr lang="en-US" sz="2400" b="1" dirty="0" smtClean="0"/>
              <a:t>Sensation of pain, temperature, pressure and touch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1026" name="Picture 2" descr="C:\Users\methomas\AppData\Local\Microsoft\Windows\Temporary Internet Files\Content.IE5\CLRF0X1D\MC90018616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524000"/>
            <a:ext cx="976449" cy="139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ethomas\AppData\Local\Microsoft\Windows\Temporary Internet Files\Content.IE5\4TEE4I6C\MC90005339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0267" y="2362200"/>
            <a:ext cx="1071133" cy="1314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914775"/>
            <a:ext cx="1329624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4185" y="5715000"/>
            <a:ext cx="1200150" cy="829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406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Skin Diagram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600200"/>
            <a:ext cx="7154418" cy="4900286"/>
          </a:xfrm>
        </p:spPr>
      </p:pic>
      <p:sp>
        <p:nvSpPr>
          <p:cNvPr id="5" name="Rounded Rectangle 4"/>
          <p:cNvSpPr/>
          <p:nvPr/>
        </p:nvSpPr>
        <p:spPr>
          <a:xfrm>
            <a:off x="355600" y="3683000"/>
            <a:ext cx="2209800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Dermis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381000" y="5334000"/>
            <a:ext cx="2209800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Subcutaneous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609600" y="2946400"/>
            <a:ext cx="20828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Epidermis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314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SKin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54162"/>
            <a:ext cx="8763000" cy="5075238"/>
          </a:xfrm>
        </p:spPr>
        <p:txBody>
          <a:bodyPr>
            <a:normAutofit/>
          </a:bodyPr>
          <a:lstStyle/>
          <a:p>
            <a:r>
              <a:rPr lang="en-US" u="sng" dirty="0" smtClean="0"/>
              <a:t>Epidermis</a:t>
            </a:r>
            <a:r>
              <a:rPr lang="en-US" dirty="0" smtClean="0"/>
              <a:t>: outermost layer of skin</a:t>
            </a:r>
          </a:p>
          <a:p>
            <a:pPr lvl="1"/>
            <a:r>
              <a:rPr lang="en-US" dirty="0" smtClean="0"/>
              <a:t>It functions to protect the body</a:t>
            </a:r>
          </a:p>
          <a:p>
            <a:r>
              <a:rPr lang="en-US" u="sng" dirty="0" smtClean="0"/>
              <a:t>Dermis</a:t>
            </a:r>
            <a:r>
              <a:rPr lang="en-US" dirty="0" smtClean="0"/>
              <a:t>: lies directly under the epidermis</a:t>
            </a:r>
          </a:p>
          <a:p>
            <a:pPr lvl="1"/>
            <a:r>
              <a:rPr lang="en-US" dirty="0" smtClean="0"/>
              <a:t>Contains the blood vessels, nerve fibers, hair follicles, sebaceous (oil) glands, and sudoriferous (sweat) glands.</a:t>
            </a:r>
          </a:p>
          <a:p>
            <a:r>
              <a:rPr lang="en-US" u="sng" dirty="0" smtClean="0"/>
              <a:t>Subcutaneous layer</a:t>
            </a:r>
            <a:r>
              <a:rPr lang="en-US" dirty="0" smtClean="0"/>
              <a:t>: deepest layer of skin</a:t>
            </a:r>
          </a:p>
          <a:p>
            <a:pPr lvl="1"/>
            <a:r>
              <a:rPr lang="en-US" dirty="0" smtClean="0"/>
              <a:t>Stores fat , provides heat insulation, and protection</a:t>
            </a:r>
          </a:p>
          <a:p>
            <a:pPr lvl="1"/>
            <a:r>
              <a:rPr lang="en-US" dirty="0" smtClean="0"/>
              <a:t>Also known as “hypodermis”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26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Other integumentary system structures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525963"/>
          </a:xfrm>
        </p:spPr>
        <p:txBody>
          <a:bodyPr/>
          <a:lstStyle/>
          <a:p>
            <a:r>
              <a:rPr lang="en-US" dirty="0" smtClean="0"/>
              <a:t>Glands</a:t>
            </a:r>
          </a:p>
          <a:p>
            <a:pPr lvl="1"/>
            <a:r>
              <a:rPr lang="en-US" dirty="0" smtClean="0"/>
              <a:t>Sebaceous (oil) are all over the body except on the palms and soles</a:t>
            </a:r>
          </a:p>
          <a:p>
            <a:pPr lvl="1"/>
            <a:r>
              <a:rPr lang="en-US" dirty="0" smtClean="0"/>
              <a:t>Sweat (sudoriferous) tiny glands that release perspiration to decrease body </a:t>
            </a:r>
            <a:r>
              <a:rPr lang="en-US" dirty="0" smtClean="0"/>
              <a:t>heat</a:t>
            </a:r>
            <a:endParaRPr lang="en-US" dirty="0" smtClean="0"/>
          </a:p>
          <a:p>
            <a:r>
              <a:rPr lang="en-US" dirty="0" smtClean="0"/>
              <a:t>Hair</a:t>
            </a:r>
          </a:p>
          <a:p>
            <a:r>
              <a:rPr lang="en-US" dirty="0" smtClean="0"/>
              <a:t>Nails </a:t>
            </a:r>
            <a:r>
              <a:rPr lang="en-US" sz="2400" dirty="0" smtClean="0"/>
              <a:t>(distal &amp;dorsal side of fingers and superior &amp;distal toes)</a:t>
            </a:r>
          </a:p>
        </p:txBody>
      </p:sp>
    </p:spTree>
    <p:extLst>
      <p:ext uri="{BB962C8B-B14F-4D97-AF65-F5344CB8AC3E}">
        <p14:creationId xmlns:p14="http://schemas.microsoft.com/office/powerpoint/2010/main" val="3310385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Terminology Practice (Define)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4000" b="1" dirty="0" err="1" smtClean="0"/>
              <a:t>Mycocyte</a:t>
            </a:r>
            <a:endParaRPr lang="en-US" sz="4000" b="1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4000" b="1" dirty="0" smtClean="0"/>
              <a:t>Dermatitis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000" b="1" dirty="0" smtClean="0"/>
              <a:t>Melanoma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000" b="1" dirty="0" smtClean="0"/>
              <a:t>Cyanotic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000" b="1" dirty="0" err="1" smtClean="0"/>
              <a:t>erythrorrhea</a:t>
            </a:r>
            <a:endParaRPr lang="en-US" sz="4000" b="1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4000" b="1" dirty="0" smtClean="0"/>
              <a:t>Hyperhidrosis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fungus cell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Skin inflammation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Black tumor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Condition of blue (blue condition)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red discharge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excessive sweat condition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83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Disease/condition </a:t>
            </a:r>
            <a:r>
              <a:rPr lang="en-US" dirty="0" err="1" smtClean="0"/>
              <a:t>VocaB</a:t>
            </a:r>
            <a:r>
              <a:rPr lang="en-US" dirty="0" smtClean="0"/>
              <a:t>: Define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200" y="1752600"/>
            <a:ext cx="4191000" cy="5105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Burns</a:t>
            </a:r>
          </a:p>
          <a:p>
            <a:pPr lvl="1"/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degree</a:t>
            </a:r>
          </a:p>
          <a:p>
            <a:pPr lvl="1"/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degree</a:t>
            </a:r>
          </a:p>
          <a:p>
            <a:pPr lvl="1"/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degree</a:t>
            </a:r>
          </a:p>
          <a:p>
            <a:r>
              <a:rPr lang="en-US" dirty="0" smtClean="0"/>
              <a:t>Acne</a:t>
            </a:r>
          </a:p>
          <a:p>
            <a:r>
              <a:rPr lang="en-US" dirty="0" smtClean="0"/>
              <a:t>Keloid</a:t>
            </a:r>
          </a:p>
          <a:p>
            <a:r>
              <a:rPr lang="en-US" dirty="0" smtClean="0"/>
              <a:t>Gangrene</a:t>
            </a:r>
          </a:p>
          <a:p>
            <a:r>
              <a:rPr lang="en-US" dirty="0" err="1" smtClean="0"/>
              <a:t>Tinea</a:t>
            </a:r>
            <a:endParaRPr lang="en-US" dirty="0" smtClean="0"/>
          </a:p>
          <a:p>
            <a:r>
              <a:rPr lang="en-US" dirty="0" smtClean="0"/>
              <a:t>Wart</a:t>
            </a:r>
          </a:p>
          <a:p>
            <a:r>
              <a:rPr lang="en-US" dirty="0" err="1" smtClean="0"/>
              <a:t>urticaria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4419600" cy="5257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Cancerous lesions</a:t>
            </a:r>
          </a:p>
          <a:p>
            <a:pPr lvl="1"/>
            <a:r>
              <a:rPr lang="en-US" dirty="0" smtClean="0"/>
              <a:t>Basal cell carcinoma</a:t>
            </a:r>
          </a:p>
          <a:p>
            <a:pPr lvl="1"/>
            <a:r>
              <a:rPr lang="en-US" dirty="0" smtClean="0"/>
              <a:t>Kaposi’s sarcoma</a:t>
            </a:r>
          </a:p>
          <a:p>
            <a:pPr lvl="1"/>
            <a:r>
              <a:rPr lang="en-US" dirty="0" smtClean="0"/>
              <a:t>Melanoma</a:t>
            </a:r>
          </a:p>
          <a:p>
            <a:r>
              <a:rPr lang="en-US" dirty="0" smtClean="0"/>
              <a:t>Lesions-noncancerous</a:t>
            </a:r>
          </a:p>
          <a:p>
            <a:pPr lvl="1"/>
            <a:r>
              <a:rPr lang="en-US" dirty="0" smtClean="0"/>
              <a:t>Cyst</a:t>
            </a:r>
          </a:p>
          <a:p>
            <a:pPr lvl="1"/>
            <a:r>
              <a:rPr lang="en-US" dirty="0" smtClean="0"/>
              <a:t>Macule</a:t>
            </a:r>
          </a:p>
          <a:p>
            <a:pPr lvl="1"/>
            <a:r>
              <a:rPr lang="en-US" dirty="0" smtClean="0"/>
              <a:t>Pustule</a:t>
            </a:r>
          </a:p>
          <a:p>
            <a:pPr lvl="1"/>
            <a:r>
              <a:rPr lang="en-US" dirty="0" smtClean="0"/>
              <a:t>Ulcer</a:t>
            </a:r>
          </a:p>
          <a:p>
            <a:pPr lvl="1"/>
            <a:r>
              <a:rPr lang="en-US" dirty="0" smtClean="0"/>
              <a:t>Papule</a:t>
            </a:r>
          </a:p>
          <a:p>
            <a:pPr lvl="1"/>
            <a:r>
              <a:rPr lang="en-US" dirty="0" smtClean="0"/>
              <a:t>wheal</a:t>
            </a:r>
          </a:p>
          <a:p>
            <a:pPr lvl="1"/>
            <a:r>
              <a:rPr lang="en-US" dirty="0" smtClean="0"/>
              <a:t>Vesicle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600" y="1181456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F0"/>
                </a:solidFill>
                <a:latin typeface="Cooper Std Black" pitchFamily="18" charset="0"/>
              </a:rPr>
              <a:t>Describe each and give alternate name (common or medical)</a:t>
            </a:r>
            <a:endParaRPr lang="en-US" b="1" dirty="0">
              <a:solidFill>
                <a:srgbClr val="00B0F0"/>
              </a:solidFill>
              <a:latin typeface="Cooper Std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89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1472</TotalTime>
  <Words>550</Words>
  <Application>Microsoft Office PowerPoint</Application>
  <PresentationFormat>On-screen Show (4:3)</PresentationFormat>
  <Paragraphs>148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Trek</vt:lpstr>
      <vt:lpstr>The integumentary system  structures, conditions, &amp; lesions</vt:lpstr>
      <vt:lpstr>The integumentary system</vt:lpstr>
      <vt:lpstr>functions</vt:lpstr>
      <vt:lpstr>Skin Diagram</vt:lpstr>
      <vt:lpstr>The SKin</vt:lpstr>
      <vt:lpstr>Other integumentary system structures</vt:lpstr>
      <vt:lpstr>Terminology Practice (Define)</vt:lpstr>
      <vt:lpstr>key</vt:lpstr>
      <vt:lpstr>Disease/condition VocaB: Define</vt:lpstr>
      <vt:lpstr>Integumentary diseases &amp; Conditions</vt:lpstr>
      <vt:lpstr>Disease and conditions</vt:lpstr>
      <vt:lpstr>Diseases and conditions</vt:lpstr>
      <vt:lpstr>Disease and condition</vt:lpstr>
      <vt:lpstr>Disease and conditions</vt:lpstr>
      <vt:lpstr>Lesions: areas of abnormal tissue</vt:lpstr>
      <vt:lpstr>Noncancerous (benign) lesions</vt:lpstr>
      <vt:lpstr>Name the skin condition</vt:lpstr>
      <vt:lpstr>Name the skin condition</vt:lpstr>
      <vt:lpstr>PROCEDURES AND MEDICAL TESTS</vt:lpstr>
      <vt:lpstr>Homework: define the terms (colors)</vt:lpstr>
      <vt:lpstr>Terminology: Correctly Spell</vt:lpstr>
      <vt:lpstr>Key</vt:lpstr>
    </vt:vector>
  </TitlesOfParts>
  <Company>Prosper ISD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integumentary system</dc:title>
  <dc:creator>Administrator</dc:creator>
  <cp:lastModifiedBy>THOMAS, MARY</cp:lastModifiedBy>
  <cp:revision>50</cp:revision>
  <cp:lastPrinted>2019-10-21T13:25:55Z</cp:lastPrinted>
  <dcterms:created xsi:type="dcterms:W3CDTF">2012-10-09T14:39:38Z</dcterms:created>
  <dcterms:modified xsi:type="dcterms:W3CDTF">2019-10-22T14:36:21Z</dcterms:modified>
</cp:coreProperties>
</file>