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BDE4C-2033-4BAB-94C4-57A461121E0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F6C7-F4A5-4B53-AA69-CE223892E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1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CD34B-5B2D-40A3-AD5A-1F238BA521C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CD34B-5B2D-40A3-AD5A-1F238BA521C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CD34B-5B2D-40A3-AD5A-1F238BA521C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CD34B-5B2D-40A3-AD5A-1F238BA521C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CD34B-5B2D-40A3-AD5A-1F238BA521C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CD34B-5B2D-40A3-AD5A-1F238BA521C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CD34B-5B2D-40A3-AD5A-1F238BA521C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CD34B-5B2D-40A3-AD5A-1F238BA521C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F552-83D0-464D-B281-2F483356038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A002-7504-44C2-9583-6DE6B19B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3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F552-83D0-464D-B281-2F483356038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A002-7504-44C2-9583-6DE6B19B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F552-83D0-464D-B281-2F483356038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A002-7504-44C2-9583-6DE6B19B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51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CAC1B0-04EB-43F1-BE19-C1E350AED31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FFA1D7-A09A-41A3-A472-B13732C6227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09484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2CF3BD-AFCF-4472-9B9D-7664BEDABE5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4941C1-166B-46D2-8B60-E346ABF0CE6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8149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06C920-0E5B-41B6-877D-2F052844CD3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03328B-54E2-42F8-809B-5C50D56CCBB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31240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4807E0-D093-4661-B5EB-4A16342C1AE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645108-0AB9-4214-8F62-EDEA00B0D36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33097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A35CAE-896E-4C0D-9CEB-3FF2C6C7FC8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BC613D-004D-40E1-ABB5-10079CB8674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68399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BE825C-88B1-4536-8554-9F1502F7B86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CEFED-A797-4B72-A6BA-8D4CDEF4D29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92561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3A5C4-C81D-49CB-86DF-4FE87ECE298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B00C4B-491F-468E-A866-2BE9F3DD6C1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87593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F2421F-2656-4675-8EF8-47B325C58BB2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1F04C9-F113-4970-9421-77E3D9200D8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2397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F552-83D0-464D-B281-2F483356038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A002-7504-44C2-9583-6DE6B19B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75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CB1508-4530-4944-9E01-F966F23AF2D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81E861-AC6A-4116-8228-A23CF3F094E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63959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906934-F1A0-4A3E-B18C-7D67E663431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CF209F-2F4C-4577-BF9E-1B4CD743F41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11585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B774E0-3913-4369-9631-B24383F672D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F6FD08-DAB1-4A36-8C57-B87D27C5BB5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0702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F552-83D0-464D-B281-2F483356038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A002-7504-44C2-9583-6DE6B19B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8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F552-83D0-464D-B281-2F483356038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A002-7504-44C2-9583-6DE6B19B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3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F552-83D0-464D-B281-2F483356038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A002-7504-44C2-9583-6DE6B19B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F552-83D0-464D-B281-2F483356038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A002-7504-44C2-9583-6DE6B19B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8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F552-83D0-464D-B281-2F483356038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A002-7504-44C2-9583-6DE6B19B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3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F552-83D0-464D-B281-2F483356038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A002-7504-44C2-9583-6DE6B19B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6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F552-83D0-464D-B281-2F483356038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A002-7504-44C2-9583-6DE6B19B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3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9F552-83D0-464D-B281-2F483356038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0A002-7504-44C2-9583-6DE6B19B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5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002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900">
                <a:solidFill>
                  <a:prstClr val="whit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97744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94508" y="188414"/>
            <a:ext cx="7772400" cy="1470025"/>
          </a:xfrm>
        </p:spPr>
        <p:txBody>
          <a:bodyPr/>
          <a:lstStyle/>
          <a:p>
            <a:r>
              <a:rPr lang="en-US" dirty="0" smtClean="0"/>
              <a:t>Cardiovascular System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36089" y="1146347"/>
            <a:ext cx="6400800" cy="1752600"/>
          </a:xfrm>
        </p:spPr>
        <p:txBody>
          <a:bodyPr/>
          <a:lstStyle/>
          <a:p>
            <a:r>
              <a:rPr lang="en-US" dirty="0" smtClean="0"/>
              <a:t>Part 2: Diseases and Treatments</a:t>
            </a:r>
            <a:endParaRPr lang="en-US" dirty="0"/>
          </a:p>
        </p:txBody>
      </p:sp>
      <p:pic>
        <p:nvPicPr>
          <p:cNvPr id="4100" name="Picture 4" descr="Image result for heart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62" y="1993576"/>
            <a:ext cx="6560901" cy="437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1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32" y="461385"/>
            <a:ext cx="8686800" cy="964707"/>
          </a:xfrm>
        </p:spPr>
        <p:txBody>
          <a:bodyPr/>
          <a:lstStyle/>
          <a:p>
            <a:r>
              <a:rPr lang="en-US" dirty="0" smtClean="0"/>
              <a:t>Diseases and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3241" y="1465217"/>
            <a:ext cx="6407331" cy="4953000"/>
          </a:xfrm>
        </p:spPr>
        <p:txBody>
          <a:bodyPr/>
          <a:lstStyle/>
          <a:p>
            <a:r>
              <a:rPr lang="en-US" b="1" dirty="0" smtClean="0"/>
              <a:t>Aneurysm: </a:t>
            </a:r>
            <a:r>
              <a:rPr lang="en-US" dirty="0" smtClean="0"/>
              <a:t>dilated blood vessel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Angina: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spasmodic chest pain caused by ischemia</a:t>
            </a:r>
          </a:p>
          <a:p>
            <a:r>
              <a:rPr lang="en-US" b="1" dirty="0" smtClean="0"/>
              <a:t>Cardiac tamponade</a:t>
            </a:r>
            <a:r>
              <a:rPr lang="en-US" dirty="0" smtClean="0"/>
              <a:t>: compression of the heart due to excess fluid in pericardium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Congestive heart failure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(CHF): reduced blood flow heart</a:t>
            </a:r>
          </a:p>
          <a:p>
            <a:r>
              <a:rPr lang="en-US" b="1" dirty="0" smtClean="0"/>
              <a:t>Coronary artery disease </a:t>
            </a:r>
            <a:r>
              <a:rPr lang="en-US" dirty="0" smtClean="0"/>
              <a:t>(CAD): narrowing of the coronary arteries causing ischemia to myocardium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prstClr val="black"/>
                </a:solidFill>
              </a:rPr>
              <a:t>© Body Scientific International</a:t>
            </a:r>
            <a:endParaRPr lang="en-US" sz="700" dirty="0">
              <a:solidFill>
                <a:prstClr val="black"/>
              </a:solidFill>
            </a:endParaRPr>
          </a:p>
        </p:txBody>
      </p:sp>
      <p:pic>
        <p:nvPicPr>
          <p:cNvPr id="7170" name="Picture 2" descr="T:\Project Files\Stanhope_Turnbull_Intro to Med Term\Supplements\PowerPoint\Art\Ch1-7\Converted\06-11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35931" y="775063"/>
            <a:ext cx="1877115" cy="279740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03111" y="3572466"/>
            <a:ext cx="2148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Trebuchet MS" pitchFamily="34" charset="0"/>
              </a:rPr>
              <a:t>Aneurysm</a:t>
            </a:r>
            <a:endParaRPr lang="en-US" sz="1000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57" y="4128117"/>
            <a:ext cx="3051910" cy="239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1546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543697" cy="1295400"/>
          </a:xfrm>
        </p:spPr>
        <p:txBody>
          <a:bodyPr/>
          <a:lstStyle/>
          <a:p>
            <a:r>
              <a:rPr lang="en-US" dirty="0" smtClean="0"/>
              <a:t>Diseases and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338354" cy="4953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Atherosclerosis: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plaque build up in the arteries (plaque hardening)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Arrhythmia: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 heart beat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Bradycardia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condition of slow heart (rate)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Tachycardia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condition of fast heart (rate)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Shock: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blood flow to the heart for normal body function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prstClr val="black"/>
                </a:solidFill>
              </a:rPr>
              <a:t>© Body Scientific International</a:t>
            </a:r>
            <a:endParaRPr lang="en-US" sz="700" dirty="0">
              <a:solidFill>
                <a:prstClr val="black"/>
              </a:solidFill>
            </a:endParaRPr>
          </a:p>
        </p:txBody>
      </p:sp>
      <p:pic>
        <p:nvPicPr>
          <p:cNvPr id="8194" name="Picture 2" descr="T:\Project Files\Stanhope_Turnbull_Intro to Med Term\Supplements\PowerPoint\Art\Ch1-7\Converted\06-13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5302" y="1329433"/>
            <a:ext cx="2248340" cy="11437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635931" y="935167"/>
            <a:ext cx="2148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  <a:latin typeface="Trebuchet MS" pitchFamily="34" charset="0"/>
              </a:rPr>
              <a:t>Atherosclerosis</a:t>
            </a:r>
            <a:endParaRPr lang="en-US" sz="100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46" y="4541793"/>
            <a:ext cx="3346374" cy="177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5920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534989" cy="1295400"/>
          </a:xfrm>
        </p:spPr>
        <p:txBody>
          <a:bodyPr/>
          <a:lstStyle/>
          <a:p>
            <a:r>
              <a:rPr lang="en-US" dirty="0" smtClean="0"/>
              <a:t>Diseases and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5217"/>
            <a:ext cx="5782491" cy="4953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Embolus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mass traveling in the blood vessel that causes an obstruction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Thrombus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blood clot in the wall of a blood vessel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 murmur: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heart sound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Hypertension: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 of high (blood) pressure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Hypotension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condition of low (blood) pressure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prstClr val="black"/>
                </a:solidFill>
              </a:rPr>
              <a:t>CLIPAREA | Custom media/Shutterstock.com</a:t>
            </a:r>
            <a:endParaRPr lang="en-US" sz="700" dirty="0">
              <a:solidFill>
                <a:prstClr val="black"/>
              </a:solidFill>
            </a:endParaRPr>
          </a:p>
        </p:txBody>
      </p:sp>
      <p:pic>
        <p:nvPicPr>
          <p:cNvPr id="9218" name="Picture 2" descr="T:\Project Files\Stanhope_Turnbull_Intro to Med Term\Supplements\PowerPoint\Art\Ch1-7\Converted\06-15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58786" y="609602"/>
            <a:ext cx="3306540" cy="22751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67548" y="776625"/>
            <a:ext cx="2148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Trebuchet MS" pitchFamily="34" charset="0"/>
              </a:rPr>
              <a:t>Embolus</a:t>
            </a:r>
            <a:endParaRPr lang="en-US" sz="1000" dirty="0">
              <a:solidFill>
                <a:prstClr val="black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874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Tests and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674607" cy="4953000"/>
          </a:xfrm>
        </p:spPr>
        <p:txBody>
          <a:bodyPr/>
          <a:lstStyle/>
          <a:p>
            <a:r>
              <a:rPr lang="en-US" b="1" dirty="0" smtClean="0"/>
              <a:t>Angiogram: </a:t>
            </a:r>
            <a:r>
              <a:rPr lang="en-US" dirty="0" smtClean="0"/>
              <a:t>uses a contrast dye to with a camera to monitor blood flow in vessels</a:t>
            </a:r>
            <a:endParaRPr lang="en-US" sz="2600" dirty="0" smtClean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Cardiac catheterization: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placement of small catheter into artery to diagnose heart diseases</a:t>
            </a:r>
          </a:p>
          <a:p>
            <a:r>
              <a:rPr lang="en-US" b="1" dirty="0" smtClean="0"/>
              <a:t>Auscultation: </a:t>
            </a:r>
            <a:r>
              <a:rPr lang="en-US" dirty="0" smtClean="0"/>
              <a:t>using a </a:t>
            </a:r>
            <a:r>
              <a:rPr lang="en-US" i="1" dirty="0" smtClean="0"/>
              <a:t>stethoscope</a:t>
            </a:r>
            <a:r>
              <a:rPr lang="en-US" dirty="0" smtClean="0"/>
              <a:t> to listen to internal body sounds (heart, lungs, &amp; bowels)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sz="2600" dirty="0" smtClean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prstClr val="black"/>
                </a:solidFill>
              </a:rPr>
              <a:t>© Body Scientific International</a:t>
            </a:r>
            <a:endParaRPr lang="en-US" sz="700" dirty="0">
              <a:solidFill>
                <a:prstClr val="black"/>
              </a:solidFill>
            </a:endParaRPr>
          </a:p>
        </p:txBody>
      </p:sp>
      <p:pic>
        <p:nvPicPr>
          <p:cNvPr id="11266" name="Picture 2" descr="T:\Project Files\Stanhope_Turnbull_Intro to Med Term\Supplements\PowerPoint\Art\Ch1-7\Converted\06-22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74607" y="1730330"/>
            <a:ext cx="3022035" cy="28775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635931" y="1607219"/>
            <a:ext cx="2148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Trebuchet MS" pitchFamily="34" charset="0"/>
              </a:rPr>
              <a:t>Cardiac catheterization</a:t>
            </a:r>
            <a:endParaRPr lang="en-US" sz="1000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34" y="5221552"/>
            <a:ext cx="1344793" cy="134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0888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715000" cy="1295400"/>
          </a:xfrm>
        </p:spPr>
        <p:txBody>
          <a:bodyPr/>
          <a:lstStyle/>
          <a:p>
            <a:r>
              <a:rPr lang="en-US" dirty="0" smtClean="0"/>
              <a:t>Diagnostic Tests and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4" y="1600200"/>
            <a:ext cx="6129724" cy="4953000"/>
          </a:xfrm>
        </p:spPr>
        <p:txBody>
          <a:bodyPr/>
          <a:lstStyle/>
          <a:p>
            <a:r>
              <a:rPr lang="en-US" b="1" dirty="0" err="1" smtClean="0"/>
              <a:t>Holter</a:t>
            </a:r>
            <a:r>
              <a:rPr lang="en-US" b="1" dirty="0" smtClean="0"/>
              <a:t> monitor: </a:t>
            </a:r>
            <a:r>
              <a:rPr lang="en-US" dirty="0" smtClean="0"/>
              <a:t>portable machine worn to record cardiac rhythms</a:t>
            </a:r>
            <a:endParaRPr lang="en-US" sz="3200" dirty="0" smtClean="0"/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Stress test: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procedure that tests how well heart is pumping</a:t>
            </a:r>
          </a:p>
          <a:p>
            <a:r>
              <a:rPr lang="en-US" b="1" dirty="0" smtClean="0"/>
              <a:t>Cardioversion: </a:t>
            </a:r>
            <a:r>
              <a:rPr lang="en-US" dirty="0" smtClean="0"/>
              <a:t>use of controlled electrical shock sent to the heart to restore a normal heart rhythm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planned procedure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Defibrillation: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uses an electrical shock to stop fibrillation of the heart in an </a:t>
            </a:r>
            <a:r>
              <a:rPr lang="en-US" dirty="0" smtClean="0">
                <a:solidFill>
                  <a:srgbClr val="FF0000"/>
                </a:solidFill>
              </a:rPr>
              <a:t>emergency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err="1">
                <a:solidFill>
                  <a:prstClr val="black"/>
                </a:solidFill>
              </a:rPr>
              <a:t>wavebreakmedia</a:t>
            </a:r>
            <a:r>
              <a:rPr lang="en-US" sz="700" dirty="0">
                <a:solidFill>
                  <a:prstClr val="black"/>
                </a:solidFill>
              </a:rPr>
              <a:t>/Shutterstock.com</a:t>
            </a:r>
            <a:endParaRPr lang="en-US" sz="700" dirty="0">
              <a:solidFill>
                <a:prstClr val="black"/>
              </a:solidFill>
            </a:endParaRPr>
          </a:p>
        </p:txBody>
      </p:sp>
      <p:pic>
        <p:nvPicPr>
          <p:cNvPr id="12290" name="Picture 2" descr="T:\Project Files\Stanhope_Turnbull_Intro to Med Term\Supplements\PowerPoint\Art\Ch1-7\Converted\shutterstock_2557719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39713" y="2448387"/>
            <a:ext cx="2345134" cy="156342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366" y="359229"/>
            <a:ext cx="2476057" cy="185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60" y="4622091"/>
            <a:ext cx="2897839" cy="179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7104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26" y="130628"/>
            <a:ext cx="5430338" cy="1295400"/>
          </a:xfrm>
        </p:spPr>
        <p:txBody>
          <a:bodyPr/>
          <a:lstStyle/>
          <a:p>
            <a:r>
              <a:rPr lang="en-US" dirty="0" smtClean="0"/>
              <a:t>Surgical Procedures and Therapeutics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5244"/>
            <a:ext cx="5995665" cy="495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Pacemaker: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device implanted to stimulate the heart 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Coronary artery bypass graft (CABG)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 transplant: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grafting a healthy donor heart to a patient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prstClr val="black"/>
                </a:solidFill>
              </a:rPr>
              <a:t>© Body Scientific International</a:t>
            </a:r>
            <a:endParaRPr lang="en-US" sz="7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31" y="2443141"/>
            <a:ext cx="2901957" cy="397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41" y="0"/>
            <a:ext cx="2764612" cy="221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8" y="4460915"/>
            <a:ext cx="3140529" cy="195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1446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961709" cy="1295400"/>
          </a:xfrm>
        </p:spPr>
        <p:txBody>
          <a:bodyPr/>
          <a:lstStyle/>
          <a:p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Therapeutic Drug Treatments</a:t>
            </a:r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27720" cy="4953000"/>
          </a:xfrm>
        </p:spPr>
        <p:txBody>
          <a:bodyPr/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Angiotensin-converting (ACE) inhibitor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used to treat hypertension 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Antianginal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used to prevent or alleviate spasmodic chest pain (angina)</a:t>
            </a:r>
          </a:p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Anticoagulant: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prevents blood clots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Antihypertensive: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counter acts high BP</a:t>
            </a:r>
          </a:p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Antiarrhythmic: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prevents or alleviates abnormal heart rhythms (arrhythmias)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Beta blocker: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to treat angina, hypertension, heart rhythm disorders,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migranes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tremors and panic attacks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err="1">
                <a:solidFill>
                  <a:prstClr val="black"/>
                </a:solidFill>
              </a:rPr>
              <a:t>Oleksii</a:t>
            </a:r>
            <a:r>
              <a:rPr lang="en-US" sz="700" dirty="0">
                <a:solidFill>
                  <a:prstClr val="black"/>
                </a:solidFill>
              </a:rPr>
              <a:t> </a:t>
            </a:r>
            <a:r>
              <a:rPr lang="en-US" sz="700" dirty="0" err="1">
                <a:solidFill>
                  <a:prstClr val="black"/>
                </a:solidFill>
              </a:rPr>
              <a:t>Fedorenko</a:t>
            </a:r>
            <a:r>
              <a:rPr lang="en-US" sz="700" dirty="0">
                <a:solidFill>
                  <a:prstClr val="black"/>
                </a:solidFill>
              </a:rPr>
              <a:t>/Shutterstock.com</a:t>
            </a:r>
            <a:endParaRPr lang="en-US" sz="700" dirty="0">
              <a:solidFill>
                <a:prstClr val="black"/>
              </a:solidFill>
            </a:endParaRPr>
          </a:p>
        </p:txBody>
      </p:sp>
      <p:pic>
        <p:nvPicPr>
          <p:cNvPr id="15362" name="Picture 2" descr="T:\Project Files\Stanhope_Turnbull_Intro to Med Term\Supplements\PowerPoint\Art\Ch1-7\Converted\shutterstock_3641076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21166" y="90339"/>
            <a:ext cx="2050216" cy="1366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0958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413069" cy="1295400"/>
          </a:xfrm>
        </p:spPr>
        <p:txBody>
          <a:bodyPr/>
          <a:lstStyle/>
          <a:p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Therapeutic Drug Treatments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8865326" cy="4953000"/>
          </a:xfrm>
        </p:spPr>
        <p:txBody>
          <a:bodyPr/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Calcium channel blocker: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dilates arteries and reduces BP so the heart can pump easier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Diuretic: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reduces excess water in body</a:t>
            </a:r>
          </a:p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Hypolipidemic: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reduces fats/cholesterol in the blood</a:t>
            </a:r>
            <a:endParaRPr lang="en-US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Thrombolytic: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dissolve/breakdown clots</a:t>
            </a:r>
          </a:p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Vasoconstrictor: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narrows blood vessels to increase BP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Vasodilator: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widens blood vessels to decrease BP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prstClr val="black"/>
                </a:solidFill>
              </a:rPr>
              <a:t>science photo/Shutterstock.com</a:t>
            </a:r>
            <a:endParaRPr lang="en-US" sz="700" dirty="0">
              <a:solidFill>
                <a:prstClr val="black"/>
              </a:solidFill>
            </a:endParaRPr>
          </a:p>
        </p:txBody>
      </p:sp>
      <p:pic>
        <p:nvPicPr>
          <p:cNvPr id="16386" name="Picture 2" descr="T:\Project Files\Stanhope_Turnbull_Intro to Med Term\Supplements\PowerPoint\Art\Ch1-7\Converted\shutterstock_1709156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66869" y="231110"/>
            <a:ext cx="1926093" cy="1284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8950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On-screen Show (4:3)</PresentationFormat>
  <Paragraphs>69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Content</vt:lpstr>
      <vt:lpstr>Cardiovascular System</vt:lpstr>
      <vt:lpstr>Diseases and Conditions</vt:lpstr>
      <vt:lpstr>Diseases and Conditions</vt:lpstr>
      <vt:lpstr>Diseases and Conditions</vt:lpstr>
      <vt:lpstr>Diagnostic Tests and Procedures</vt:lpstr>
      <vt:lpstr>Diagnostic Tests and Procedures</vt:lpstr>
      <vt:lpstr>Surgical Procedures and Therapeutics</vt:lpstr>
      <vt:lpstr>Therapeutic Drug Treatments</vt:lpstr>
      <vt:lpstr>Therapeutic Drug Treatments</vt:lpstr>
    </vt:vector>
  </TitlesOfParts>
  <Company>Frisco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</dc:title>
  <dc:creator>THOMAS, MARY</dc:creator>
  <cp:lastModifiedBy>THOMAS, MARY</cp:lastModifiedBy>
  <cp:revision>1</cp:revision>
  <dcterms:created xsi:type="dcterms:W3CDTF">2017-11-29T14:48:17Z</dcterms:created>
  <dcterms:modified xsi:type="dcterms:W3CDTF">2017-11-29T14:48:45Z</dcterms:modified>
</cp:coreProperties>
</file>