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84" r:id="rId2"/>
    <p:sldMasterId id="2147483700" r:id="rId3"/>
    <p:sldMasterId id="2147483712" r:id="rId4"/>
    <p:sldMasterId id="2147483724" r:id="rId5"/>
    <p:sldMasterId id="2147483736" r:id="rId6"/>
    <p:sldMasterId id="2147483748" r:id="rId7"/>
    <p:sldMasterId id="2147483764" r:id="rId8"/>
    <p:sldMasterId id="2147483776" r:id="rId9"/>
    <p:sldMasterId id="2147483788" r:id="rId10"/>
    <p:sldMasterId id="2147483800" r:id="rId11"/>
    <p:sldMasterId id="2147483812" r:id="rId12"/>
    <p:sldMasterId id="2147483824" r:id="rId13"/>
    <p:sldMasterId id="2147483836" r:id="rId14"/>
    <p:sldMasterId id="2147483848" r:id="rId15"/>
    <p:sldMasterId id="2147483860" r:id="rId16"/>
    <p:sldMasterId id="2147483872" r:id="rId17"/>
    <p:sldMasterId id="2147483884" r:id="rId18"/>
  </p:sldMasterIdLst>
  <p:notesMasterIdLst>
    <p:notesMasterId r:id="rId51"/>
  </p:notesMasterIdLst>
  <p:handoutMasterIdLst>
    <p:handoutMasterId r:id="rId52"/>
  </p:handoutMasterIdLst>
  <p:sldIdLst>
    <p:sldId id="286" r:id="rId19"/>
    <p:sldId id="297" r:id="rId20"/>
    <p:sldId id="310" r:id="rId21"/>
    <p:sldId id="298" r:id="rId22"/>
    <p:sldId id="299" r:id="rId23"/>
    <p:sldId id="265" r:id="rId24"/>
    <p:sldId id="301" r:id="rId25"/>
    <p:sldId id="291" r:id="rId26"/>
    <p:sldId id="300" r:id="rId27"/>
    <p:sldId id="267" r:id="rId28"/>
    <p:sldId id="306" r:id="rId29"/>
    <p:sldId id="302" r:id="rId30"/>
    <p:sldId id="303" r:id="rId31"/>
    <p:sldId id="269" r:id="rId32"/>
    <p:sldId id="304" r:id="rId33"/>
    <p:sldId id="311" r:id="rId34"/>
    <p:sldId id="308" r:id="rId35"/>
    <p:sldId id="266" r:id="rId36"/>
    <p:sldId id="305" r:id="rId37"/>
    <p:sldId id="312" r:id="rId38"/>
    <p:sldId id="309" r:id="rId39"/>
    <p:sldId id="270" r:id="rId40"/>
    <p:sldId id="271" r:id="rId41"/>
    <p:sldId id="272" r:id="rId42"/>
    <p:sldId id="274" r:id="rId43"/>
    <p:sldId id="275" r:id="rId44"/>
    <p:sldId id="277" r:id="rId45"/>
    <p:sldId id="281" r:id="rId46"/>
    <p:sldId id="282" r:id="rId47"/>
    <p:sldId id="307" r:id="rId48"/>
    <p:sldId id="295" r:id="rId49"/>
    <p:sldId id="293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8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680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4A3D9-5A7C-41E1-97E6-22585D6BCF93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0EE0C-D66B-42EE-8CFC-F69A6B064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52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52A44B-8D5B-4579-A496-83B3AC5FCEC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CCD34B-5B2D-40A3-AD5A-1F238BA5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B5842-04E6-4A12-963B-34CA0F3DF6B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5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B5842-04E6-4A12-963B-34CA0F3DF6B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5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B5842-04E6-4A12-963B-34CA0F3DF6B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92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CD34B-5B2D-40A3-AD5A-1F238BA521C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54DDE4-F810-4CF3-B692-514A7C109E29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F46017-216F-4403-BBEA-68F18CC5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F0E5D9-F157-4AE8-93FE-D5E66EF953D9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699119-F00D-43E8-8DB1-92431FC77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D9D5F9-A009-4AC9-BD63-A66FA4D6553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CF501B-D160-4302-AD3F-A55CBBFD7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CF81CE-3382-4CED-A3A7-42377AE1C334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FF5D3A-ACBD-43F0-AC3C-7905A38E0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F0194F-F570-44F6-86E9-AA4557F70F5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2520E7-45B4-40AC-813C-5F950044B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7B2299-DAF1-4483-8CDF-B5BC91223747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938463-B8E2-4B8A-85E4-69508A1B4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C394EE-3E1D-4146-B1B8-4B4D12ECB68B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14CCA5-B470-4486-A53E-ED103BEA4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653E5C-F2BA-43F5-9405-6B8CFBE1F010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C5343E-670D-4E00-982A-E81B040B6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6FDF46-7A52-4FAB-BF32-BBF130E31393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927FF2-CAA3-422C-B6F5-DB520D203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9144000" cy="6096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16D749-0292-4477-9CC2-51A8E49733B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EFEFE0-8B01-4A9C-B0BA-C0AC576CC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4AB394-B1EB-4389-97D8-CA994952C113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3627E8-C69F-486C-9082-5D39EA6C9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C612FF-33EA-4560-B20C-CFC0B4A1E6DE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319D3E-B851-4894-8CAE-B6ABB09CC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B28A0-9E69-4590-832B-ED0C39870E58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67F068-2B46-4DEB-8ABD-85DA4EBFD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D7BE5A-05B0-4542-940D-3EB1752077E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DC01E9-5D03-4E5F-854F-0E5D41589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2B05EA-5F2F-406D-8B70-CD7DBDCBE15E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0A046C-E1C1-463E-BCF6-DC9080C28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483C09-F5E9-40F0-840D-EB17193A5C67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D4E148-FC37-476C-9760-D2155AC59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A08F31-DEE8-427A-A7DE-7C39421D1975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D0728A-936E-4E3A-B2D8-E98A940A1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B0D920-EBE0-40E8-9876-423DD09E0675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376806-308D-4074-B580-387D7C375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1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239000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500" b="1" i="1" spc="3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295400" y="2971800"/>
            <a:ext cx="7086600" cy="3657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500" b="1" spc="30" baseline="0">
                <a:solidFill>
                  <a:srgbClr val="008549"/>
                </a:solidFill>
                <a:effectLst/>
                <a:latin typeface="Palatino Linotype" panose="02040502050505030304" pitchFamily="18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959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330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43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559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3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174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611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052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453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59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  <a:prstGeom prst="rect">
            <a:avLst/>
          </a:prstGeom>
        </p:spPr>
        <p:txBody>
          <a:bodyPr/>
          <a:lstStyle>
            <a:lvl1pPr algn="ctr">
              <a:buNone/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76200" y="685800"/>
            <a:ext cx="6781800" cy="1066801"/>
          </a:xfrm>
          <a:prstGeom prst="rect">
            <a:avLst/>
          </a:prstGeom>
        </p:spPr>
        <p:txBody>
          <a:bodyPr/>
          <a:lstStyle>
            <a:lvl1pPr algn="l">
              <a:buNone/>
              <a:defRPr sz="6000" b="1">
                <a:solidFill>
                  <a:schemeClr val="bg1"/>
                </a:solidFill>
                <a:latin typeface="Palatino Linotype" pitchFamily="18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505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578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037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21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235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134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786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038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76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35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69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26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665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970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912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71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503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085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111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1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090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765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931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179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221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1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431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881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47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82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60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554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392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117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988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919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056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769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34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44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669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916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456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27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27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722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84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301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805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58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794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828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240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4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60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40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516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848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366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75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804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1050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261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1504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655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056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054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086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470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2599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9081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73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272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044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14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562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B223B"/>
                </a:solidFill>
                <a:latin typeface="+mj-lt"/>
              </a:defRPr>
            </a:lvl1pPr>
            <a:lvl2pPr>
              <a:defRPr>
                <a:solidFill>
                  <a:srgbClr val="0B223B"/>
                </a:solidFill>
                <a:latin typeface="+mj-lt"/>
              </a:defRPr>
            </a:lvl2pPr>
            <a:lvl3pPr>
              <a:defRPr>
                <a:solidFill>
                  <a:srgbClr val="0B223B"/>
                </a:solidFill>
                <a:latin typeface="+mj-lt"/>
              </a:defRPr>
            </a:lvl3pPr>
            <a:lvl4pPr>
              <a:defRPr>
                <a:solidFill>
                  <a:srgbClr val="0B223B"/>
                </a:solidFill>
                <a:latin typeface="+mj-lt"/>
              </a:defRPr>
            </a:lvl4pPr>
            <a:lvl5pPr>
              <a:defRPr>
                <a:solidFill>
                  <a:srgbClr val="0B223B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105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33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153400" cy="5334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762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70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CAC1B0-04EB-43F1-BE19-C1E350AED311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FFA1D7-A09A-41A3-A472-B13732C62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2CF3BD-AFCF-4472-9B9D-7664BEDABE50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4941C1-166B-46D2-8B60-E346ABF0C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06C920-0E5B-41B6-877D-2F052844CD3D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03328B-54E2-42F8-809B-5C50D56CC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4807E0-D093-4661-B5EB-4A16342C1AE6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645108-0AB9-4214-8F62-EDEA00B0D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A35CAE-896E-4C0D-9CEB-3FF2C6C7FC88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BC613D-004D-40E1-ABB5-10079CB86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BE825C-88B1-4536-8554-9F1502F7B86B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DCEFED-A797-4B72-A6BA-8D4CDEF4D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53A5C4-C81D-49CB-86DF-4FE87ECE298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B00C4B-491F-468E-A866-2BE9F3DD6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F2421F-2656-4675-8EF8-47B325C58BB2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1F04C9-F113-4970-9421-77E3D9200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CB1508-4530-4944-9E01-F966F23AF2D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81E861-AC6A-4116-8228-A23CF3F09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906934-F1A0-4A3E-B18C-7D67E663431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CF209F-2F4C-4577-BF9E-1B4CD743F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B774E0-3913-4369-9631-B24383F672D7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F6FD08-DAB1-4A36-8C57-B87D27C5B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3F4842-898D-47D9-8D6D-68429776E2A9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DC42FB-C051-42FF-A0C4-7938DFA3E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4EE847-8D20-4C67-B375-2A220BBF01AF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63FF2B-6E67-4C15-9587-5AED1EE6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F67763-F07A-4EB5-B0F9-7AF1F4C4FB92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FD8BE6-6DFA-467A-8A93-280818A9A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8961B8-2B02-42D9-B0CF-21A49AD93ED8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99E587-4CF3-41B8-823D-E175DA34F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D31BD2-22D0-4AFE-9471-049B66817F7F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F2C3D4-79E8-475F-8A85-78FDBF82E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A82AC8-EB16-4B30-A03C-8D93DB27D3EE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9E159D-0BE8-40BE-BA90-C7B98FB3A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1093E2-44E7-4033-A23A-41EC63523CCF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8420DD-D460-402D-B25D-B6D9B8491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69F88E-25EC-4BC8-ACAA-9EE07757B810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73727F-8C29-42C2-9E18-1886DFE9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B748CC-4320-4668-81FB-30866C2F54BC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89F775-588D-4F6E-863F-8C7C268A8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EB786B-5AD6-4883-89CB-BAE96F0038C1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4A334F-857C-4BCA-9264-F40C193F5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0BCCA7-AE95-4CF6-A91D-486C0DBBC799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5A07AF-4249-4C0C-98DB-376F01451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FD88E6-8C94-489C-B4A0-A42625D64E82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F7740B-C665-40CC-A113-671FBC711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9144000" cy="6096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10CDB2-50F3-47C5-B796-7BE5DE23EEA4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C9E886-1004-477B-9671-A0B8E8D8F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5A7FC9-0DCD-447F-9A75-B5A9F583EE34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169234-0B45-49B0-9B5C-FABF87F80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36C9D6-DAF6-4442-8B0A-114FCE5E10D6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5587B9-7A6C-4812-A4D4-B8B55BF1C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7CF985-B5E0-4662-B63A-5DC78C0A0988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ED810E-4B75-43A1-B4F2-A93963054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77A7A4-F17F-425B-B777-E943806511E5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72796A-99A4-4734-BCFB-ABF6247C2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A61870-0200-4097-A457-716C64E036A5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D1A82D-422C-40C1-B0CE-FDF1A8C5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708CDF-8860-460A-A2F0-978B666B16CA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B75AC5-D8F8-4304-8C15-B70DFEB36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FCCA2B-BC31-4C92-A5D3-A4200F2F795C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1ED80C-6849-40AE-8627-47F36725B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E562E7-957F-4D27-A265-7983A64FD32B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FC8005-EF05-4145-8D11-647555E3E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239000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500" b="1" i="1" spc="3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295400" y="2971800"/>
            <a:ext cx="7086600" cy="36576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500" b="1" spc="30" baseline="0">
                <a:solidFill>
                  <a:srgbClr val="008549"/>
                </a:solidFill>
                <a:effectLst/>
                <a:latin typeface="Palatino Linotype" panose="02040502050505030304" pitchFamily="18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  <a:prstGeom prst="rect">
            <a:avLst/>
          </a:prstGeom>
        </p:spPr>
        <p:txBody>
          <a:bodyPr/>
          <a:lstStyle>
            <a:lvl1pPr algn="ctr">
              <a:buNone/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76200" y="685800"/>
            <a:ext cx="6781800" cy="1066801"/>
          </a:xfrm>
          <a:prstGeom prst="rect">
            <a:avLst/>
          </a:prstGeom>
        </p:spPr>
        <p:txBody>
          <a:bodyPr/>
          <a:lstStyle>
            <a:lvl1pPr algn="l">
              <a:buNone/>
              <a:defRPr sz="6000" b="1">
                <a:solidFill>
                  <a:schemeClr val="bg1"/>
                </a:solidFill>
                <a:latin typeface="Palatino Linotype" pitchFamily="18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562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B223B"/>
                </a:solidFill>
                <a:latin typeface="+mj-lt"/>
              </a:defRPr>
            </a:lvl1pPr>
            <a:lvl2pPr>
              <a:defRPr>
                <a:solidFill>
                  <a:srgbClr val="0B223B"/>
                </a:solidFill>
                <a:latin typeface="+mj-lt"/>
              </a:defRPr>
            </a:lvl2pPr>
            <a:lvl3pPr>
              <a:defRPr>
                <a:solidFill>
                  <a:srgbClr val="0B223B"/>
                </a:solidFill>
                <a:latin typeface="+mj-lt"/>
              </a:defRPr>
            </a:lvl3pPr>
            <a:lvl4pPr>
              <a:defRPr>
                <a:solidFill>
                  <a:srgbClr val="0B223B"/>
                </a:solidFill>
                <a:latin typeface="+mj-lt"/>
              </a:defRPr>
            </a:lvl4pPr>
            <a:lvl5pPr>
              <a:defRPr>
                <a:solidFill>
                  <a:srgbClr val="0B223B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105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33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153400" cy="5334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762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70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B13C19-E718-4767-90B9-CA8B444441BC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DFB781-56E1-4391-91DF-553426118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B1FFC9-6034-4C74-9B5D-C9E79523272B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ABD08E-7FC6-45FA-AE77-7D45CEEC4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2E6202-409C-4F51-AD07-54319FB33AE1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56F3D2-CA92-4DE0-AFE0-8DD66234E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B46583-71D7-475D-B097-9C3B12DC73C2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F1495-F327-41BD-A420-CE3A4DF6D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AB2AEF-C6E1-4823-A4AE-ABEBE7377D6F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1A881F-0A6D-43BB-B297-78A850F2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2FD170-521E-4117-83FD-C0C77E51AE33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045F37-337D-4B52-A3D4-018D467BF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BB9E48-334F-433B-B199-223C435B2C39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3AC8B6-93C9-4DAB-B174-CDA640594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7FDA3D-7C71-4D6E-8C80-83CABDDA18ED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44DC39-6A19-420B-9BFC-996DED23E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3BFAE36-A239-42AC-9E1B-8EC0A29B9DA6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0F808C-9681-41A6-B7A9-F25D39675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7464E3-FB04-4EF9-833D-7819056EB97C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BC3452-0AA4-4B42-B953-1A228DA0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9E34B3-EED5-42D6-A21A-6933402C2A62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A3A1EA-48D8-49D8-960C-B40B3621E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C82FCA-C410-4DAC-8F3E-E4FE137CD8A3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FA0BB9-4064-4108-996B-53557E246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53A22D-10A7-4A42-AADB-AB8A656A7BA2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4055C5-FD6E-46CC-85F8-604597573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36CE7E-5B1E-42DE-900D-359E44839199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1B20DA-C955-4032-AA8E-30F1A8434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57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30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21"/>
          <p:cNvSpPr>
            <a:spLocks noChangeArrowheads="1"/>
          </p:cNvSpPr>
          <p:nvPr/>
        </p:nvSpPr>
        <p:spPr bwMode="auto">
          <a:xfrm>
            <a:off x="3810000" y="6623050"/>
            <a:ext cx="5189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900" smtClean="0">
                <a:solidFill>
                  <a:srgbClr val="595959"/>
                </a:solidFill>
              </a:rPr>
              <a:t>Copyright Goodheart-Willcox Co., Inc.  May not be posted to a publicly accessible website.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b="1" kern="1200">
          <a:solidFill>
            <a:srgbClr val="6F2D8F"/>
          </a:solidFill>
          <a:latin typeface="Palatino Linotype" panose="02040502050505030304" pitchFamily="18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5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2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3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2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2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17C8-6532-4F24-8A26-128DDE8D73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F5027-FDEA-40FF-B724-49DCC3F1AB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8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67872-CDFF-4765-9433-7C8363318B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54D66-9830-4E3C-A342-62E51CFF2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286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21"/>
          <p:cNvSpPr>
            <a:spLocks noChangeArrowheads="1"/>
          </p:cNvSpPr>
          <p:nvPr/>
        </p:nvSpPr>
        <p:spPr bwMode="auto">
          <a:xfrm>
            <a:off x="3810000" y="6623050"/>
            <a:ext cx="5189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055BA8"/>
          </a:solidFill>
          <a:latin typeface="Palatino Linotype" panose="02040502050505030304" pitchFamily="18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8100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2954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1"/>
          <p:cNvSpPr>
            <a:spLocks noChangeArrowheads="1"/>
          </p:cNvSpPr>
          <p:nvPr/>
        </p:nvSpPr>
        <p:spPr bwMode="auto">
          <a:xfrm>
            <a:off x="3810000" y="6623050"/>
            <a:ext cx="5189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900">
                <a:solidFill>
                  <a:srgbClr val="595959"/>
                </a:solidFill>
              </a:rPr>
              <a:t>Copyright Goodheart-Willcox Co., Inc.  May not be posted to a publicly accessible website.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700" b="1" kern="1200">
          <a:solidFill>
            <a:srgbClr val="055BA8"/>
          </a:solidFill>
          <a:latin typeface="Palatino Linotype" panose="02040502050505030304" pitchFamily="18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57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30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21"/>
          <p:cNvSpPr>
            <a:spLocks noChangeArrowheads="1"/>
          </p:cNvSpPr>
          <p:nvPr/>
        </p:nvSpPr>
        <p:spPr bwMode="auto">
          <a:xfrm>
            <a:off x="3810000" y="6623050"/>
            <a:ext cx="5189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900">
                <a:solidFill>
                  <a:srgbClr val="595959"/>
                </a:solidFill>
              </a:rPr>
              <a:t>Copyright Goodheart-Willcox Co., Inc.  May not be posted to a publicly accessible website.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b="1" kern="1200">
          <a:solidFill>
            <a:srgbClr val="6F2D8F"/>
          </a:solidFill>
          <a:latin typeface="Palatino Linotype" panose="02040502050505030304" pitchFamily="18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6F2D8F"/>
          </a:solidFill>
          <a:latin typeface="Palatino Linotype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286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21"/>
          <p:cNvSpPr>
            <a:spLocks noChangeArrowheads="1"/>
          </p:cNvSpPr>
          <p:nvPr/>
        </p:nvSpPr>
        <p:spPr bwMode="auto">
          <a:xfrm>
            <a:off x="3810000" y="6623050"/>
            <a:ext cx="5189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900" smtClean="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055BA8"/>
          </a:solidFill>
          <a:latin typeface="Palatino Linotype" panose="02040502050505030304" pitchFamily="18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55BA8"/>
          </a:solidFill>
          <a:latin typeface="Palatino Linotype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38100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2954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1"/>
          <p:cNvSpPr>
            <a:spLocks noChangeArrowheads="1"/>
          </p:cNvSpPr>
          <p:nvPr/>
        </p:nvSpPr>
        <p:spPr bwMode="auto">
          <a:xfrm>
            <a:off x="3810000" y="6623050"/>
            <a:ext cx="5189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900" smtClean="0">
                <a:solidFill>
                  <a:srgbClr val="595959"/>
                </a:solidFill>
              </a:rPr>
              <a:t>Copyright Goodheart-Willcox Co., Inc.  May not be posted to a publicly accessible website.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700" b="1" kern="1200">
          <a:solidFill>
            <a:srgbClr val="055BA8"/>
          </a:solidFill>
          <a:latin typeface="Palatino Linotype" panose="02040502050505030304" pitchFamily="18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00" b="1">
          <a:solidFill>
            <a:srgbClr val="055BA8"/>
          </a:solidFill>
          <a:latin typeface="Palatino Linotype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EWjOCVEN7M" TargetMode="External"/><Relationship Id="rId1" Type="http://schemas.openxmlformats.org/officeDocument/2006/relationships/slideLayout" Target="../slideLayouts/slideLayout1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334691" cy="4953000"/>
          </a:xfrm>
        </p:spPr>
        <p:txBody>
          <a:bodyPr/>
          <a:lstStyle/>
          <a:p>
            <a:r>
              <a:rPr lang="en-US" b="1" dirty="0" smtClean="0"/>
              <a:t>Pulmonary circulation</a:t>
            </a:r>
          </a:p>
          <a:p>
            <a:pPr lvl="1"/>
            <a:r>
              <a:rPr lang="en-US" dirty="0" smtClean="0"/>
              <a:t>Right side of heart</a:t>
            </a:r>
          </a:p>
          <a:p>
            <a:pPr lvl="1"/>
            <a:r>
              <a:rPr lang="en-US" dirty="0" smtClean="0"/>
              <a:t>From heart to lungs and back to heart</a:t>
            </a:r>
          </a:p>
          <a:p>
            <a:r>
              <a:rPr lang="en-US" b="1" dirty="0" smtClean="0"/>
              <a:t>Systemic circulation</a:t>
            </a:r>
          </a:p>
          <a:p>
            <a:pPr lvl="1"/>
            <a:r>
              <a:rPr lang="en-US" dirty="0" smtClean="0"/>
              <a:t>Left side of heart</a:t>
            </a:r>
          </a:p>
          <a:p>
            <a:pPr lvl="1"/>
            <a:r>
              <a:rPr lang="en-US" dirty="0" smtClean="0"/>
              <a:t>From heart to body cells and back to heart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23612" y="6418217"/>
            <a:ext cx="17417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© Body Scientific International</a:t>
            </a:r>
            <a:endParaRPr lang="en-US" sz="700" dirty="0"/>
          </a:p>
        </p:txBody>
      </p:sp>
      <p:pic>
        <p:nvPicPr>
          <p:cNvPr id="5122" name="Picture 2" descr="T:\Project Files\Stanhope_Turnbull_Intro to Med Term\Supplements\PowerPoint\Art\Ch1-7\Converted\06-07 copy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73328" y="1677398"/>
            <a:ext cx="2456271" cy="4490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3306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2657" y="0"/>
            <a:ext cx="7641771" cy="884238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Flow Through the Heart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9600" y="1905000"/>
            <a:ext cx="735176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943600" y="838200"/>
            <a:ext cx="3200400" cy="594360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Oxygen-poor blood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Vena Cava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Right Atrium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Tricuspid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Right Ventricle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Pulmonary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Pulmonary artery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Lungs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Pulmonary Veins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Left Atrium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Bicuspid/Mitral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Left Ventricle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Aortic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Aorta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Oxygen-rich blood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b="1" dirty="0" smtClean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794615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5715000"/>
            <a:ext cx="76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15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4800" y="2743200"/>
            <a:ext cx="14478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4800" y="2857500"/>
            <a:ext cx="1447800" cy="4191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2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Links: Blood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>
              <a:hlinkClick r:id="rId2"/>
            </a:endParaRPr>
          </a:p>
          <a:p>
            <a:pPr marL="0" indent="0">
              <a:buNone/>
            </a:pPr>
            <a:r>
              <a:rPr lang="en-US" sz="2800" dirty="0">
                <a:hlinkClick r:id="rId2"/>
              </a:rPr>
              <a:t>https://www.youtube.com/watch?v=BEWjOCVEN7M</a:t>
            </a:r>
          </a:p>
          <a:p>
            <a:pPr marL="0" indent="0">
              <a:buNone/>
            </a:pPr>
            <a:r>
              <a:rPr lang="en-US" sz="2800" dirty="0" smtClean="0">
                <a:hlinkClick r:id="rId2"/>
              </a:rPr>
              <a:t>https://www.youtube.com/watch?v=UMTDmP81mG4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846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Conduction: </a:t>
            </a:r>
            <a:r>
              <a:rPr lang="en-US" sz="3600" b="0" dirty="0" smtClean="0"/>
              <a:t>electric current in the heart that causes the myocardium to contract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202577" cy="4953000"/>
          </a:xfrm>
        </p:spPr>
        <p:txBody>
          <a:bodyPr/>
          <a:lstStyle/>
          <a:p>
            <a:r>
              <a:rPr lang="en-US" sz="2400" dirty="0" smtClean="0"/>
              <a:t>The average adult heart rate is 60-90 </a:t>
            </a:r>
            <a:r>
              <a:rPr lang="en-US" sz="2400" b="1" u="sng" dirty="0" err="1" smtClean="0"/>
              <a:t>bpm</a:t>
            </a:r>
            <a:r>
              <a:rPr lang="en-US" sz="2400" b="1" dirty="0" smtClean="0"/>
              <a:t> </a:t>
            </a:r>
            <a:r>
              <a:rPr lang="en-US" sz="2400" dirty="0" smtClean="0"/>
              <a:t>(beats per minute)</a:t>
            </a:r>
          </a:p>
          <a:p>
            <a:r>
              <a:rPr lang="en-US" sz="2000" b="1" u="sng" dirty="0" smtClean="0"/>
              <a:t>SA (sinoatrial)node </a:t>
            </a:r>
            <a:r>
              <a:rPr lang="en-US" sz="2400" dirty="0" smtClean="0"/>
              <a:t>is the pacemaker of the heart</a:t>
            </a:r>
          </a:p>
          <a:p>
            <a:r>
              <a:rPr lang="en-US" sz="2400" b="1" u="sng" dirty="0" smtClean="0"/>
              <a:t>Systole</a:t>
            </a:r>
            <a:r>
              <a:rPr lang="en-US" sz="2400" b="1" dirty="0" smtClean="0"/>
              <a:t>: </a:t>
            </a:r>
            <a:r>
              <a:rPr lang="en-US" sz="2400" dirty="0" smtClean="0"/>
              <a:t>contraction of the ventricles</a:t>
            </a:r>
          </a:p>
          <a:p>
            <a:r>
              <a:rPr lang="en-US" sz="2400" b="1" u="sng" dirty="0" smtClean="0"/>
              <a:t>Diastole</a:t>
            </a:r>
            <a:r>
              <a:rPr lang="en-US" sz="2400" b="1" dirty="0" smtClean="0"/>
              <a:t>: </a:t>
            </a:r>
            <a:r>
              <a:rPr lang="en-US" sz="2400" dirty="0" smtClean="0"/>
              <a:t>relaxation of the ventricles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04" y="1733006"/>
            <a:ext cx="5262398" cy="470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6260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Blood Pressure: </a:t>
            </a:r>
            <a:r>
              <a:rPr lang="en-US" sz="3600" b="0" dirty="0" smtClean="0"/>
              <a:t>pressure exerted by the blood against the wall of an artery/vein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Written as a ratio</a:t>
            </a:r>
          </a:p>
          <a:p>
            <a:r>
              <a:rPr lang="en-US" sz="2400" u="sng" dirty="0" smtClean="0"/>
              <a:t>Systolic BP</a:t>
            </a:r>
            <a:r>
              <a:rPr lang="en-US" sz="2400" dirty="0" smtClean="0"/>
              <a:t>-ventricles contracting</a:t>
            </a:r>
          </a:p>
          <a:p>
            <a:r>
              <a:rPr lang="en-US" sz="2400" u="sng" dirty="0" smtClean="0"/>
              <a:t>Diastolic BP</a:t>
            </a:r>
            <a:r>
              <a:rPr lang="en-US" sz="2400" dirty="0" smtClean="0"/>
              <a:t>- ventricles relaxing</a:t>
            </a:r>
          </a:p>
          <a:p>
            <a:r>
              <a:rPr lang="en-US" sz="2400" dirty="0" smtClean="0"/>
              <a:t>Normal adult BP is </a:t>
            </a:r>
            <a:r>
              <a:rPr lang="en-US" sz="2400" dirty="0" smtClean="0">
                <a:solidFill>
                  <a:srgbClr val="7030A0"/>
                </a:solidFill>
              </a:rPr>
              <a:t>systolic= 90-140/diastolic= 60-90</a:t>
            </a:r>
          </a:p>
          <a:p>
            <a:r>
              <a:rPr lang="en-US" sz="2400" dirty="0" smtClean="0"/>
              <a:t>BP is measured in mm/Hg</a:t>
            </a:r>
          </a:p>
          <a:p>
            <a:r>
              <a:rPr lang="en-US" sz="2400" dirty="0" smtClean="0"/>
              <a:t>Sphygmomanometer=blood pressure cuff &amp; gauge</a:t>
            </a:r>
          </a:p>
          <a:p>
            <a:pPr marL="3200400" lvl="7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13" y="1820090"/>
            <a:ext cx="2986458" cy="87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42" y="4515123"/>
            <a:ext cx="2381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028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457200"/>
            <a:ext cx="4210050" cy="5910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 POINTS</a:t>
            </a:r>
          </a:p>
          <a:p>
            <a:r>
              <a:rPr lang="en-US" sz="2800" b="1" u="sng" dirty="0"/>
              <a:t>Pulse</a:t>
            </a:r>
            <a:r>
              <a:rPr lang="en-US" sz="2800" b="1" dirty="0"/>
              <a:t>: throbbing of arteries generated by heart </a:t>
            </a:r>
            <a:r>
              <a:rPr lang="en-US" sz="2800" b="1" dirty="0" smtClean="0"/>
              <a:t>contractions</a:t>
            </a:r>
          </a:p>
          <a:p>
            <a:r>
              <a:rPr lang="en-US" sz="2800" u="sng" dirty="0" smtClean="0"/>
              <a:t>Radial</a:t>
            </a:r>
            <a:r>
              <a:rPr lang="en-US" sz="2800" dirty="0" smtClean="0"/>
              <a:t> is the most common pulse point</a:t>
            </a:r>
          </a:p>
          <a:p>
            <a:r>
              <a:rPr lang="en-US" sz="2800" u="sng" dirty="0" smtClean="0"/>
              <a:t>Apical</a:t>
            </a:r>
            <a:r>
              <a:rPr lang="en-US" sz="2800" dirty="0" smtClean="0"/>
              <a:t> must be taken with a stethoscope</a:t>
            </a:r>
          </a:p>
          <a:p>
            <a:r>
              <a:rPr lang="en-US" sz="2800" u="sng" dirty="0" smtClean="0"/>
              <a:t>Brachial</a:t>
            </a:r>
            <a:r>
              <a:rPr lang="en-US" sz="2800" dirty="0" smtClean="0"/>
              <a:t> is used to take blood pressure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9076"/>
            <a:ext cx="3581400" cy="652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2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989" y="83049"/>
            <a:ext cx="8229600" cy="100552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Flipped Classroom</a:t>
            </a:r>
            <a:r>
              <a:rPr lang="en-US" b="1" dirty="0" smtClean="0"/>
              <a:t>: </a:t>
            </a:r>
            <a:r>
              <a:rPr lang="en-US" sz="4000" dirty="0" smtClean="0"/>
              <a:t>define/describe the following (in journal) using your textbook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63"/>
            <a:ext cx="4484914" cy="57149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Aneurysm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Angina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Cardiac Tamponade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Congestive Heart Failure 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Coronary Artery Disease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Atherosclerosis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Arrhythmia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Bradycardia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Tachycardia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Shock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Embolus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Thrombus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Heart murmur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6868" y="1315543"/>
            <a:ext cx="4615543" cy="55424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Auscultation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Hypertension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Hypotension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Angiogram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Cardiac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Catherization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Holter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monitor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Stress test</a:t>
            </a:r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Cardioversion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Defibrillation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Pacemaker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Coronary Artery Bypass Graft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Heart Transplant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Let’s Review…….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This?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Identify each layer of the heart, including the pericardium.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123612" y="6355462"/>
            <a:ext cx="17417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© Body Scientific International</a:t>
            </a:r>
            <a:endParaRPr lang="en-US" sz="700" dirty="0"/>
          </a:p>
        </p:txBody>
      </p:sp>
      <p:pic>
        <p:nvPicPr>
          <p:cNvPr id="4098" name="Picture 2" descr="T:\Project Files\Stanhope_Turnbull_Intro to Med Term\Supplements\PowerPoint\Art\Ch1-7\Converted\06-04 copy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9245" y="2543074"/>
            <a:ext cx="6382871" cy="3617453"/>
          </a:xfrm>
          <a:prstGeom prst="rect">
            <a:avLst/>
          </a:prstGeom>
          <a:noFill/>
        </p:spPr>
      </p:pic>
      <p:sp>
        <p:nvSpPr>
          <p:cNvPr id="8" name="Line Callout 1 7"/>
          <p:cNvSpPr/>
          <p:nvPr/>
        </p:nvSpPr>
        <p:spPr>
          <a:xfrm>
            <a:off x="4536134" y="2563927"/>
            <a:ext cx="1667441" cy="573741"/>
          </a:xfrm>
          <a:prstGeom prst="borderCallout1">
            <a:avLst>
              <a:gd name="adj1" fmla="val 35937"/>
              <a:gd name="adj2" fmla="val 59"/>
              <a:gd name="adj3" fmla="val 409376"/>
              <a:gd name="adj4" fmla="val -248"/>
            </a:avLst>
          </a:prstGeom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  <a:latin typeface="Trebuchet MS" pitchFamily="34" charset="0"/>
              </a:rPr>
              <a:t>Endocardium</a:t>
            </a:r>
            <a:endParaRPr lang="en-US" dirty="0">
              <a:solidFill>
                <a:srgbClr val="660066"/>
              </a:solidFill>
              <a:latin typeface="Trebuchet MS" pitchFamily="34" charset="0"/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7117968" y="5450567"/>
            <a:ext cx="1667441" cy="573741"/>
          </a:xfrm>
          <a:prstGeom prst="borderCallout1">
            <a:avLst>
              <a:gd name="adj1" fmla="val 35937"/>
              <a:gd name="adj2" fmla="val 59"/>
              <a:gd name="adj3" fmla="val -7812"/>
              <a:gd name="adj4" fmla="val -81968"/>
            </a:avLst>
          </a:prstGeom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Trebuchet MS" pitchFamily="34" charset="0"/>
              </a:rPr>
              <a:t>Myocardium</a:t>
            </a:r>
            <a:endParaRPr lang="en-US" dirty="0">
              <a:solidFill>
                <a:srgbClr val="660066"/>
              </a:solidFill>
              <a:latin typeface="Trebuchet MS" pitchFamily="34" charset="0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7109004" y="4778214"/>
            <a:ext cx="1667441" cy="573741"/>
          </a:xfrm>
          <a:prstGeom prst="borderCallout1">
            <a:avLst>
              <a:gd name="adj1" fmla="val 35937"/>
              <a:gd name="adj2" fmla="val 59"/>
              <a:gd name="adj3" fmla="val 17188"/>
              <a:gd name="adj4" fmla="val -32506"/>
            </a:avLst>
          </a:prstGeom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  <a:latin typeface="Trebuchet MS" pitchFamily="34" charset="0"/>
              </a:rPr>
              <a:t>Epicardium</a:t>
            </a:r>
            <a:endParaRPr lang="en-US" dirty="0">
              <a:solidFill>
                <a:srgbClr val="660066"/>
              </a:solidFill>
              <a:latin typeface="Trebuchet MS" pitchFamily="34" charset="0"/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7073146" y="2572896"/>
            <a:ext cx="1667441" cy="573741"/>
          </a:xfrm>
          <a:prstGeom prst="borderCallout1">
            <a:avLst>
              <a:gd name="adj1" fmla="val 35937"/>
              <a:gd name="adj2" fmla="val 59"/>
              <a:gd name="adj3" fmla="val 157813"/>
              <a:gd name="adj4" fmla="val -22291"/>
            </a:avLst>
          </a:prstGeom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Trebuchet MS" pitchFamily="34" charset="0"/>
              </a:rPr>
              <a:t>Pericardium</a:t>
            </a:r>
            <a:endParaRPr lang="en-US" dirty="0">
              <a:solidFill>
                <a:srgbClr val="660066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06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2657" y="0"/>
            <a:ext cx="7641771" cy="884238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Flow Through the Heart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9600" y="1905000"/>
            <a:ext cx="735176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96000" y="838200"/>
            <a:ext cx="3048000" cy="5943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Instructions</a:t>
            </a:r>
            <a:endParaRPr lang="en-US" b="1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List the structures blood passes through in the heart in </a:t>
            </a:r>
            <a:r>
              <a:rPr lang="en-US" b="1" smtClean="0">
                <a:solidFill>
                  <a:srgbClr val="7030A0"/>
                </a:solidFill>
                <a:latin typeface="Arial Narrow" panose="020B0606020202030204" pitchFamily="34" charset="0"/>
              </a:rPr>
              <a:t>your journal</a:t>
            </a:r>
            <a:endParaRPr lang="en-US" b="1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Hint:  #1 &amp;15 are “blood” but describe the blood in your answer</a:t>
            </a:r>
          </a:p>
          <a:p>
            <a:pPr marL="0" indent="0">
              <a:buNone/>
            </a:pPr>
            <a:endParaRPr lang="en-US" b="1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794615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5715000"/>
            <a:ext cx="76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15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4800" y="2743200"/>
            <a:ext cx="14478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4800" y="2857500"/>
            <a:ext cx="1447800" cy="4191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23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</a:rPr>
              <a:t>CARDIOVASCULAR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</a:rPr>
              <a:t> (Circulatory) SYSTEM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Reference Sans Serif" pitchFamily="34" charset="0"/>
            </a:endParaRPr>
          </a:p>
        </p:txBody>
      </p:sp>
      <p:pic>
        <p:nvPicPr>
          <p:cNvPr id="1026" name="Picture 2" descr="C:\Documents and Settings\mwhite\Local Settings\Temporary Internet Files\Content.IE5\UU5RQV00\MC900438743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608108" cy="420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8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2657" y="0"/>
            <a:ext cx="7641771" cy="884238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Flow Through the Heart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9600" y="1905000"/>
            <a:ext cx="735176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943600" y="838200"/>
            <a:ext cx="3200400" cy="594360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Oxygen-poor blood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Vena Cava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Right Atrium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Tricuspid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Right Ventricle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Pulmonary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Pulmonary artery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Lungs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Pulmonary Veins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Left Atrium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Bicuspid/Mitral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Left Ventricle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Aortic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Aorta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Oxygen-rich blood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b="1" dirty="0" smtClean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794615"/>
            <a:ext cx="76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5715000"/>
            <a:ext cx="76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15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4800" y="2743200"/>
            <a:ext cx="14478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4800" y="2857500"/>
            <a:ext cx="1447800" cy="4191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4508" y="188414"/>
            <a:ext cx="7772400" cy="1470025"/>
          </a:xfrm>
        </p:spPr>
        <p:txBody>
          <a:bodyPr/>
          <a:lstStyle/>
          <a:p>
            <a:r>
              <a:rPr lang="en-US" dirty="0" smtClean="0"/>
              <a:t>Cardiovascular System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36089" y="1146347"/>
            <a:ext cx="6400800" cy="1752600"/>
          </a:xfrm>
        </p:spPr>
        <p:txBody>
          <a:bodyPr/>
          <a:lstStyle/>
          <a:p>
            <a:r>
              <a:rPr lang="en-US" dirty="0" smtClean="0"/>
              <a:t>Part 2: Diseases and Treatments</a:t>
            </a:r>
            <a:endParaRPr lang="en-US" dirty="0"/>
          </a:p>
        </p:txBody>
      </p:sp>
      <p:pic>
        <p:nvPicPr>
          <p:cNvPr id="4100" name="Picture 4" descr="Image result for heart dis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2" y="1993576"/>
            <a:ext cx="6560901" cy="43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30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32" y="461385"/>
            <a:ext cx="8686800" cy="964707"/>
          </a:xfrm>
        </p:spPr>
        <p:txBody>
          <a:bodyPr/>
          <a:lstStyle/>
          <a:p>
            <a:r>
              <a:rPr lang="en-US" dirty="0" smtClean="0"/>
              <a:t>Diseases and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241" y="1465217"/>
            <a:ext cx="6407331" cy="4953000"/>
          </a:xfrm>
        </p:spPr>
        <p:txBody>
          <a:bodyPr/>
          <a:lstStyle/>
          <a:p>
            <a:r>
              <a:rPr lang="en-US" b="1" dirty="0" smtClean="0"/>
              <a:t>Aneurysm: </a:t>
            </a:r>
            <a:r>
              <a:rPr lang="en-US" dirty="0" smtClean="0"/>
              <a:t>dilated blood vessel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Angina: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spasmodic chest pain caused by ischemia</a:t>
            </a:r>
          </a:p>
          <a:p>
            <a:r>
              <a:rPr lang="en-US" b="1" dirty="0" smtClean="0"/>
              <a:t>Cardiac tamponade</a:t>
            </a:r>
            <a:r>
              <a:rPr lang="en-US" dirty="0" smtClean="0"/>
              <a:t>: compression of the heart due to excess fluid in pericardium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Congestive heart failure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(CHF): reduced blood flow heart</a:t>
            </a:r>
          </a:p>
          <a:p>
            <a:r>
              <a:rPr lang="en-US" b="1" dirty="0" smtClean="0"/>
              <a:t>Coronary artery disease </a:t>
            </a:r>
            <a:r>
              <a:rPr lang="en-US" dirty="0" smtClean="0"/>
              <a:t>(CAD): narrowing of the coronary arteries causing ischemia to myocardium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3612" y="6418217"/>
            <a:ext cx="17417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© Body Scientific International</a:t>
            </a:r>
            <a:endParaRPr lang="en-US" sz="700" dirty="0"/>
          </a:p>
        </p:txBody>
      </p:sp>
      <p:pic>
        <p:nvPicPr>
          <p:cNvPr id="7170" name="Picture 2" descr="T:\Project Files\Stanhope_Turnbull_Intro to Med Term\Supplements\PowerPoint\Art\Ch1-7\Converted\06-11 copy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35931" y="775063"/>
            <a:ext cx="1877115" cy="279740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303111" y="3572466"/>
            <a:ext cx="2148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rebuchet MS" pitchFamily="34" charset="0"/>
              </a:rPr>
              <a:t>Aneurysm</a:t>
            </a:r>
            <a:endParaRPr lang="en-US" sz="10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57" y="4128117"/>
            <a:ext cx="3051910" cy="239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5013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543697" cy="1295400"/>
          </a:xfrm>
        </p:spPr>
        <p:txBody>
          <a:bodyPr/>
          <a:lstStyle/>
          <a:p>
            <a:r>
              <a:rPr lang="en-US" dirty="0" smtClean="0"/>
              <a:t>Diseases and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5309946" cy="5157651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Atherosclerosis: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plaque build up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arteries (plaque hardening)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Arrhythmia: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 heart beat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Bradycardia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condition of slow heart (rate)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Tachycardia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condition of fast heart (rate)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Shock: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blood flow to the heart for normal body function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Myocardial Infarction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(MI): tissue death of heart muscle (heart attack)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3612" y="6418217"/>
            <a:ext cx="17417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© Body Scientific International</a:t>
            </a:r>
            <a:endParaRPr lang="en-US" sz="700" dirty="0"/>
          </a:p>
        </p:txBody>
      </p:sp>
      <p:pic>
        <p:nvPicPr>
          <p:cNvPr id="8194" name="Picture 2" descr="T:\Project Files\Stanhope_Turnbull_Intro to Med Term\Supplements\PowerPoint\Art\Ch1-7\Converted\06-13 copy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05302" y="1329433"/>
            <a:ext cx="2248340" cy="11437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35931" y="935167"/>
            <a:ext cx="2148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rebuchet MS" pitchFamily="34" charset="0"/>
              </a:rPr>
              <a:t>Atherosclerosis</a:t>
            </a:r>
            <a:endParaRPr lang="en-US" sz="1000" b="1" dirty="0">
              <a:latin typeface="Trebuchet MS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46" y="4541793"/>
            <a:ext cx="3346374" cy="177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4262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534989" cy="1295400"/>
          </a:xfrm>
        </p:spPr>
        <p:txBody>
          <a:bodyPr/>
          <a:lstStyle/>
          <a:p>
            <a:r>
              <a:rPr lang="en-US" dirty="0" smtClean="0"/>
              <a:t>Diseases and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5217"/>
            <a:ext cx="5782491" cy="49530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Embolus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mass traveling in the blood vessel that causes an obstruction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Thrombus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blood clot in the wall of a blood vessel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 murmur: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heart sound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Hypertension: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 of high (blood) pressure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Hypotension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condition of low (blood) pressure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6560" y="6418217"/>
            <a:ext cx="20987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CLIPAREA | Custom media/Shutterstock.com</a:t>
            </a:r>
            <a:endParaRPr lang="en-US" sz="700" dirty="0"/>
          </a:p>
        </p:txBody>
      </p:sp>
      <p:pic>
        <p:nvPicPr>
          <p:cNvPr id="9218" name="Picture 2" descr="T:\Project Files\Stanhope_Turnbull_Intro to Med Term\Supplements\PowerPoint\Art\Ch1-7\Converted\06-15 copy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58786" y="609602"/>
            <a:ext cx="3306540" cy="22751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667548" y="776625"/>
            <a:ext cx="2148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rebuchet MS" pitchFamily="34" charset="0"/>
              </a:rPr>
              <a:t>Embolus</a:t>
            </a:r>
            <a:endParaRPr lang="en-US" sz="1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689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Tests and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674607" cy="4953000"/>
          </a:xfrm>
        </p:spPr>
        <p:txBody>
          <a:bodyPr/>
          <a:lstStyle/>
          <a:p>
            <a:r>
              <a:rPr lang="en-US" b="1" dirty="0" smtClean="0"/>
              <a:t>Angiogram: </a:t>
            </a:r>
            <a:r>
              <a:rPr lang="en-US" dirty="0" smtClean="0"/>
              <a:t>uses a contrast dye to with a camera to monitor blood flow in vessels</a:t>
            </a:r>
            <a:endParaRPr lang="en-US" sz="2600" dirty="0" smtClean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Cardiac catheterization: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placement of small catheter into artery to diagnose heart diseases</a:t>
            </a:r>
          </a:p>
          <a:p>
            <a:r>
              <a:rPr lang="en-US" b="1" dirty="0" smtClean="0"/>
              <a:t>Auscultation: </a:t>
            </a:r>
            <a:r>
              <a:rPr lang="en-US" dirty="0" smtClean="0"/>
              <a:t>using a </a:t>
            </a:r>
            <a:r>
              <a:rPr lang="en-US" i="1" dirty="0" smtClean="0"/>
              <a:t>stethoscope</a:t>
            </a:r>
            <a:r>
              <a:rPr lang="en-US" dirty="0" smtClean="0"/>
              <a:t> to listen to internal body sounds (heart, lungs, &amp; bowels)</a:t>
            </a:r>
          </a:p>
          <a:p>
            <a:pPr>
              <a:buNone/>
            </a:pPr>
            <a:r>
              <a:rPr lang="en-US" dirty="0" smtClean="0"/>
              <a:t>	</a:t>
            </a:r>
            <a:endParaRPr lang="en-US" sz="2600" dirty="0" smtClean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3612" y="6418217"/>
            <a:ext cx="17417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© Body Scientific International</a:t>
            </a:r>
            <a:endParaRPr lang="en-US" sz="700" dirty="0"/>
          </a:p>
        </p:txBody>
      </p:sp>
      <p:pic>
        <p:nvPicPr>
          <p:cNvPr id="11266" name="Picture 2" descr="T:\Project Files\Stanhope_Turnbull_Intro to Med Term\Supplements\PowerPoint\Art\Ch1-7\Converted\06-22 copy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74607" y="1730330"/>
            <a:ext cx="3022035" cy="287756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35931" y="1607219"/>
            <a:ext cx="2148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rebuchet MS" pitchFamily="34" charset="0"/>
              </a:rPr>
              <a:t>Cardiac catheterization</a:t>
            </a:r>
            <a:endParaRPr lang="en-US" sz="100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34" y="5221552"/>
            <a:ext cx="1344793" cy="134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1070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715000" cy="1295400"/>
          </a:xfrm>
        </p:spPr>
        <p:txBody>
          <a:bodyPr/>
          <a:lstStyle/>
          <a:p>
            <a:r>
              <a:rPr lang="en-US" dirty="0" smtClean="0"/>
              <a:t>Diagnostic Tests and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4" y="1600200"/>
            <a:ext cx="6129724" cy="4953000"/>
          </a:xfrm>
        </p:spPr>
        <p:txBody>
          <a:bodyPr/>
          <a:lstStyle/>
          <a:p>
            <a:r>
              <a:rPr lang="en-US" b="1" dirty="0" err="1" smtClean="0"/>
              <a:t>Holter</a:t>
            </a:r>
            <a:r>
              <a:rPr lang="en-US" b="1" dirty="0" smtClean="0"/>
              <a:t> monitor: </a:t>
            </a:r>
            <a:r>
              <a:rPr lang="en-US" dirty="0" smtClean="0"/>
              <a:t>portable machine worn to record cardiac rhythms</a:t>
            </a:r>
            <a:endParaRPr lang="en-US" sz="3200" dirty="0" smtClean="0"/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Stress test: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procedure that tests how well heart is pumping</a:t>
            </a:r>
          </a:p>
          <a:p>
            <a:r>
              <a:rPr lang="en-US" b="1" dirty="0" smtClean="0"/>
              <a:t>Cardioversion: </a:t>
            </a:r>
            <a:r>
              <a:rPr lang="en-US" dirty="0" smtClean="0"/>
              <a:t>use of controlled electrical shock sent to the heart to restore a normal heart rhythm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planned procedure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Defibrillation: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uses an electrical shock to stop fibrillation of the heart in an </a:t>
            </a:r>
            <a:r>
              <a:rPr lang="en-US" dirty="0" smtClean="0">
                <a:solidFill>
                  <a:srgbClr val="FF0000"/>
                </a:solidFill>
              </a:rPr>
              <a:t>emergency</a:t>
            </a:r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66560" y="6418217"/>
            <a:ext cx="20987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err="1" smtClean="0"/>
              <a:t>wavebreakmedia</a:t>
            </a:r>
            <a:r>
              <a:rPr lang="en-US" sz="700" dirty="0" smtClean="0"/>
              <a:t>/Shutterstock.com</a:t>
            </a:r>
            <a:endParaRPr lang="en-US" sz="700" dirty="0"/>
          </a:p>
        </p:txBody>
      </p:sp>
      <p:pic>
        <p:nvPicPr>
          <p:cNvPr id="12290" name="Picture 2" descr="T:\Project Files\Stanhope_Turnbull_Intro to Med Term\Supplements\PowerPoint\Art\Ch1-7\Converted\shutterstock_25577197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39713" y="2448387"/>
            <a:ext cx="2345134" cy="156342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66" y="359229"/>
            <a:ext cx="2476057" cy="185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60" y="4622091"/>
            <a:ext cx="2897839" cy="179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1238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6" y="130628"/>
            <a:ext cx="5430338" cy="1295400"/>
          </a:xfrm>
        </p:spPr>
        <p:txBody>
          <a:bodyPr/>
          <a:lstStyle/>
          <a:p>
            <a:r>
              <a:rPr lang="en-US" dirty="0" smtClean="0"/>
              <a:t>Surgical Procedures and Therapeutics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5244"/>
            <a:ext cx="5995665" cy="495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Pacemaker: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device implanted to stimulate the heart 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 artery bypass graft (CABG)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 transplant: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grafting a healthy donor heart to a patient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3612" y="6418217"/>
            <a:ext cx="17417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© Body Scientific International</a:t>
            </a:r>
            <a:endParaRPr lang="en-US" sz="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31" y="2443141"/>
            <a:ext cx="2901957" cy="39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41" y="0"/>
            <a:ext cx="2764612" cy="221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8" y="4460915"/>
            <a:ext cx="3140529" cy="195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758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961709" cy="1295400"/>
          </a:xfrm>
        </p:spPr>
        <p:txBody>
          <a:bodyPr/>
          <a:lstStyle/>
          <a:p>
            <a:r>
              <a:rPr 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 Drug Treatments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27720" cy="4953000"/>
          </a:xfrm>
        </p:spPr>
        <p:txBody>
          <a:bodyPr/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Angiotensin-converting (ACE) inhibitor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used to treat hypertension 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Antianginal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used to prevent or alleviate spasmodic chest pain (angina)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Anticoagulant: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prevents blood clots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Antihypertensive: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counter acts high BP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Antiarrhythmic: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prevents or alleviates abnormal heart rhythms (arrhythmias)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Beta blocker: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to treat angina, hypertension, heart rhythm disorders,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migranes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tremors and panic attacks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6560" y="6418217"/>
            <a:ext cx="20987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err="1" smtClean="0"/>
              <a:t>Oleksii</a:t>
            </a:r>
            <a:r>
              <a:rPr lang="en-US" sz="700" dirty="0" smtClean="0"/>
              <a:t> </a:t>
            </a:r>
            <a:r>
              <a:rPr lang="en-US" sz="700" dirty="0" err="1" smtClean="0"/>
              <a:t>Fedorenko</a:t>
            </a:r>
            <a:r>
              <a:rPr lang="en-US" sz="700" dirty="0" smtClean="0"/>
              <a:t>/Shutterstock.com</a:t>
            </a:r>
            <a:endParaRPr lang="en-US" sz="700" dirty="0"/>
          </a:p>
        </p:txBody>
      </p:sp>
      <p:pic>
        <p:nvPicPr>
          <p:cNvPr id="15362" name="Picture 2" descr="T:\Project Files\Stanhope_Turnbull_Intro to Med Term\Supplements\PowerPoint\Art\Ch1-7\Converted\shutterstock_3641076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21166" y="90339"/>
            <a:ext cx="2050216" cy="1366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312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413069" cy="1295400"/>
          </a:xfrm>
        </p:spPr>
        <p:txBody>
          <a:bodyPr/>
          <a:lstStyle/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 Drug Treatments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8865326" cy="4953000"/>
          </a:xfrm>
        </p:spPr>
        <p:txBody>
          <a:bodyPr/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Calcium channel blocker: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dilates arteries and reduces BP so the heart can pump easier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Diuretic: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excess water in body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Hypolipidemic: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fats/cholesterol in the blood</a:t>
            </a:r>
            <a:endParaRPr lang="en-US" sz="26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Thrombolytic: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dissolve/breakdown clots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Vasoconstrictor: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narrows blood vessels to increase BP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Vasodilator: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widens blood vessels to decrease BP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6560" y="6418217"/>
            <a:ext cx="20987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science photo/Shutterstock.com</a:t>
            </a:r>
            <a:endParaRPr lang="en-US" sz="700" dirty="0"/>
          </a:p>
        </p:txBody>
      </p:sp>
      <p:pic>
        <p:nvPicPr>
          <p:cNvPr id="16386" name="Picture 2" descr="T:\Project Files\Stanhope_Turnbull_Intro to Med Term\Supplements\PowerPoint\Art\Ch1-7\Converted\shutterstock_17091560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66869" y="231110"/>
            <a:ext cx="1926093" cy="1284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31058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Cardiovascular Anatomy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1" y="1576077"/>
            <a:ext cx="5647550" cy="48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5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slides……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256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Turn….Abbreviations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Identify the meanings of the following common medical abbreviations:</a:t>
            </a:r>
          </a:p>
          <a:p>
            <a:r>
              <a:rPr lang="en-US" i="1" dirty="0" smtClean="0"/>
              <a:t>BP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n-US" dirty="0" smtClean="0">
                <a:solidFill>
                  <a:schemeClr val="tx2"/>
                </a:solidFill>
              </a:rPr>
              <a:t>blood pressure</a:t>
            </a:r>
          </a:p>
          <a:p>
            <a:r>
              <a:rPr lang="en-US" i="1" dirty="0" smtClean="0"/>
              <a:t>CABG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n-US" dirty="0" smtClean="0">
                <a:solidFill>
                  <a:schemeClr val="tx2"/>
                </a:solidFill>
              </a:rPr>
              <a:t>coronary artery bypass graft</a:t>
            </a:r>
          </a:p>
          <a:p>
            <a:r>
              <a:rPr lang="en-US" i="1" dirty="0" smtClean="0"/>
              <a:t>VSD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n-US" dirty="0" smtClean="0">
                <a:solidFill>
                  <a:schemeClr val="tx2"/>
                </a:solidFill>
              </a:rPr>
              <a:t>ventricular </a:t>
            </a:r>
            <a:r>
              <a:rPr lang="en-US" dirty="0" err="1" smtClean="0">
                <a:solidFill>
                  <a:schemeClr val="tx2"/>
                </a:solidFill>
              </a:rPr>
              <a:t>septal</a:t>
            </a:r>
            <a:r>
              <a:rPr lang="en-US" dirty="0" smtClean="0">
                <a:solidFill>
                  <a:schemeClr val="tx2"/>
                </a:solidFill>
              </a:rPr>
              <a:t> defect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430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Turn…practice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 smtClean="0"/>
              <a:t>Define each type of drug and identify the meanings of its word parts:</a:t>
            </a:r>
          </a:p>
          <a:p>
            <a:r>
              <a:rPr lang="en-US" i="1" dirty="0" err="1" smtClean="0"/>
              <a:t>antianginal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n-US" dirty="0" smtClean="0">
                <a:solidFill>
                  <a:schemeClr val="tx2"/>
                </a:solidFill>
              </a:rPr>
              <a:t>anti- = against; angina = chest pain; -al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	= pertaining to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	definition: medication to alleviate angina</a:t>
            </a:r>
          </a:p>
          <a:p>
            <a:r>
              <a:rPr lang="en-US" i="1" dirty="0" smtClean="0"/>
              <a:t>vasoconstrictor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chemeClr val="tx2"/>
                </a:solidFill>
              </a:rPr>
              <a:t>vas/o = vessel; constrict/o = narrowing; -or = 	something that does something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		definition: medication that restricts blood 	vessels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199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MS900441676[1].wav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36" y="381000"/>
            <a:ext cx="609600" cy="609600"/>
          </a:xfr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65463" y="1426030"/>
            <a:ext cx="8978537" cy="1839686"/>
          </a:xfrm>
        </p:spPr>
        <p:txBody>
          <a:bodyPr/>
          <a:lstStyle/>
          <a:p>
            <a:r>
              <a:rPr lang="en-US" dirty="0" smtClean="0"/>
              <a:t>The cardiovascular system is the body’s “delivery” system</a:t>
            </a:r>
          </a:p>
          <a:p>
            <a:pPr lvl="1"/>
            <a:r>
              <a:rPr lang="en-US" dirty="0" smtClean="0"/>
              <a:t>It circulates blood throughout the body </a:t>
            </a:r>
          </a:p>
          <a:p>
            <a:pPr lvl="1"/>
            <a:r>
              <a:rPr lang="en-US" dirty="0" smtClean="0"/>
              <a:t>Carries waste in the blood to be removed by other systems           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56" y="3004457"/>
            <a:ext cx="5552190" cy="36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1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Heart</a:t>
            </a:r>
            <a:r>
              <a:rPr lang="en-US" dirty="0" smtClean="0"/>
              <a:t>: 4-chambered muscular pump that circulates blood throughout the body</a:t>
            </a:r>
          </a:p>
          <a:p>
            <a:r>
              <a:rPr lang="en-US" u="sng" dirty="0" smtClean="0"/>
              <a:t>Blood</a:t>
            </a:r>
            <a:r>
              <a:rPr lang="en-US" dirty="0" smtClean="0"/>
              <a:t>: circulates nutrients, oxygen to all parts of the body and transports waste products</a:t>
            </a:r>
          </a:p>
          <a:p>
            <a:r>
              <a:rPr lang="en-US" u="sng" dirty="0" smtClean="0"/>
              <a:t>Blood Vessels:</a:t>
            </a:r>
          </a:p>
          <a:p>
            <a:pPr lvl="1"/>
            <a:r>
              <a:rPr lang="en-US" dirty="0" smtClean="0"/>
              <a:t>Arteries: carry blood </a:t>
            </a:r>
            <a:r>
              <a:rPr lang="en-US" u="sng" dirty="0" smtClean="0"/>
              <a:t>away</a:t>
            </a:r>
            <a:r>
              <a:rPr lang="en-US" dirty="0" smtClean="0"/>
              <a:t> from the heart</a:t>
            </a:r>
          </a:p>
          <a:p>
            <a:pPr lvl="1"/>
            <a:r>
              <a:rPr lang="en-US" dirty="0" smtClean="0"/>
              <a:t>Veins: carry blood to the heart</a:t>
            </a:r>
            <a:endParaRPr lang="en-US" dirty="0"/>
          </a:p>
        </p:txBody>
      </p:sp>
      <p:pic>
        <p:nvPicPr>
          <p:cNvPr id="2050" name="Picture 2" descr="C:\Documents and Settings\mwhite\Local Settings\Temporary Internet Files\Content.IE5\L0F56ZSZ\MM90039573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7680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Layers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Epicardium</a:t>
            </a:r>
            <a:r>
              <a:rPr lang="en-US" dirty="0" smtClean="0">
                <a:cs typeface="Arial"/>
              </a:rPr>
              <a:t>—innermost layer of </a:t>
            </a:r>
            <a:r>
              <a:rPr lang="en-US" b="1" dirty="0" smtClean="0">
                <a:cs typeface="Arial"/>
              </a:rPr>
              <a:t>pericardium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b="1" dirty="0" smtClean="0">
                <a:cs typeface="Arial"/>
              </a:rPr>
              <a:t>(pericardium is the layer that surrounds the heart)</a:t>
            </a:r>
            <a:endParaRPr lang="en-US" sz="18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Myocardium</a:t>
            </a:r>
            <a:r>
              <a:rPr lang="en-US" dirty="0" smtClean="0">
                <a:cs typeface="Arial"/>
              </a:rPr>
              <a:t>—middle muscular layer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Endocardium</a:t>
            </a:r>
            <a:r>
              <a:rPr lang="en-US" dirty="0" smtClean="0">
                <a:cs typeface="Arial"/>
              </a:rPr>
              <a:t>—lines inner chambers and covers valves</a:t>
            </a:r>
            <a:endParaRPr lang="en-US" dirty="0" smtClean="0"/>
          </a:p>
          <a:p>
            <a:r>
              <a:rPr lang="en-US" u="sng" dirty="0" smtClean="0"/>
              <a:t>Chambers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Atria</a:t>
            </a:r>
            <a:r>
              <a:rPr lang="en-US" dirty="0" smtClean="0">
                <a:cs typeface="Arial"/>
              </a:rPr>
              <a:t>—receive blood from veins (upper chambers)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Ventricles</a:t>
            </a:r>
            <a:r>
              <a:rPr lang="en-US" dirty="0" smtClean="0">
                <a:cs typeface="Arial"/>
              </a:rPr>
              <a:t>—pump blood to lungs and rest of body (lower chambers)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35931" y="6174377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(Continued)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50876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2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Layers of the Heart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426" y="964902"/>
            <a:ext cx="9012026" cy="513556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b="1" dirty="0" smtClean="0"/>
              <a:t>Myocardium</a:t>
            </a:r>
            <a:r>
              <a:rPr lang="en-US" dirty="0" smtClean="0"/>
              <a:t>: muscular “middle” layer of heart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 smtClean="0"/>
              <a:t>Pericardium</a:t>
            </a:r>
            <a:r>
              <a:rPr lang="en-US" dirty="0" smtClean="0"/>
              <a:t>: layer around the heart (epicardium)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 smtClean="0"/>
              <a:t>Endocardium</a:t>
            </a:r>
            <a:r>
              <a:rPr lang="en-US" dirty="0" smtClean="0"/>
              <a:t>: layer inside heart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187754"/>
            <a:ext cx="4948646" cy="367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334000" y="6400800"/>
            <a:ext cx="24384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00200" y="4343400"/>
            <a:ext cx="2286000" cy="67947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28800" y="5486400"/>
            <a:ext cx="1714500" cy="152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25326" y="5177135"/>
            <a:ext cx="970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3912208"/>
            <a:ext cx="970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72400" y="5808617"/>
            <a:ext cx="970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8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Heart Valves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913120" cy="4953000"/>
          </a:xfrm>
        </p:spPr>
        <p:txBody>
          <a:bodyPr/>
          <a:lstStyle/>
          <a:p>
            <a:r>
              <a:rPr lang="en-US" b="1" dirty="0" err="1" smtClean="0">
                <a:latin typeface="+mn-lt"/>
              </a:rPr>
              <a:t>Atrioventricular</a:t>
            </a:r>
            <a:r>
              <a:rPr lang="en-US" b="1" dirty="0" smtClean="0">
                <a:latin typeface="+mn-lt"/>
              </a:rPr>
              <a:t> (AV) valves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</a:rPr>
              <a:t>Tricuspid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(between right atrium &amp; right ventricle)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Bicuspid or mitral (between left atrium and left ventricle)</a:t>
            </a:r>
          </a:p>
          <a:p>
            <a:r>
              <a:rPr lang="en-US" b="1" dirty="0" err="1" smtClean="0">
                <a:latin typeface="+mn-lt"/>
              </a:rPr>
              <a:t>Semilunar</a:t>
            </a:r>
            <a:r>
              <a:rPr lang="en-US" b="1" dirty="0" smtClean="0">
                <a:latin typeface="+mn-lt"/>
              </a:rPr>
              <a:t> valves</a:t>
            </a:r>
          </a:p>
          <a:p>
            <a:pPr lvl="1"/>
            <a:r>
              <a:rPr lang="en-US" dirty="0" smtClean="0">
                <a:latin typeface="+mn-lt"/>
              </a:rPr>
              <a:t>Pulmonary (pulmonary artery)</a:t>
            </a:r>
          </a:p>
          <a:p>
            <a:pPr lvl="1"/>
            <a:r>
              <a:rPr lang="en-US" dirty="0" smtClean="0">
                <a:latin typeface="+mn-lt"/>
              </a:rPr>
              <a:t>Aortic (aortic artery)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3612" y="6418217"/>
            <a:ext cx="17417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smtClean="0"/>
              <a:t>© Body Scientific International</a:t>
            </a:r>
            <a:endParaRPr lang="en-US" sz="700" dirty="0"/>
          </a:p>
        </p:txBody>
      </p:sp>
      <p:pic>
        <p:nvPicPr>
          <p:cNvPr id="3074" name="Picture 2" descr="T:\Project Files\Stanhope_Turnbull_Intro to Med Term\Supplements\PowerPoint\Art\Ch1-7\Converted\06-06 copy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81236" y="1546814"/>
            <a:ext cx="3088594" cy="4427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0876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Parts of the Heart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181600" y="5694218"/>
            <a:ext cx="9144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3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Title Slide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FE1AF"/>
      </a:accent1>
      <a:accent2>
        <a:srgbClr val="CC6600"/>
      </a:accent2>
      <a:accent3>
        <a:srgbClr val="FFFFFF"/>
      </a:accent3>
      <a:accent4>
        <a:srgbClr val="000000"/>
      </a:accent4>
      <a:accent5>
        <a:srgbClr val="F6EED4"/>
      </a:accent5>
      <a:accent6>
        <a:srgbClr val="B95C00"/>
      </a:accent6>
      <a:hlink>
        <a:srgbClr val="CC3300"/>
      </a:hlink>
      <a:folHlink>
        <a:srgbClr val="990000"/>
      </a:folHlink>
    </a:clrScheme>
    <a:fontScheme name="Title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Remember th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emember th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itle Slide">
  <a:themeElements>
    <a:clrScheme name="Title Slide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FE1AF"/>
      </a:accent1>
      <a:accent2>
        <a:srgbClr val="CC6600"/>
      </a:accent2>
      <a:accent3>
        <a:srgbClr val="FFFFFF"/>
      </a:accent3>
      <a:accent4>
        <a:srgbClr val="000000"/>
      </a:accent4>
      <a:accent5>
        <a:srgbClr val="F6EED4"/>
      </a:accent5>
      <a:accent6>
        <a:srgbClr val="B95C00"/>
      </a:accent6>
      <a:hlink>
        <a:srgbClr val="CC3300"/>
      </a:hlink>
      <a:folHlink>
        <a:srgbClr val="990000"/>
      </a:folHlink>
    </a:clrScheme>
    <a:fontScheme name="Title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le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your tu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imt2018</Template>
  <TotalTime>0</TotalTime>
  <Words>1080</Words>
  <Application>Microsoft Office PowerPoint</Application>
  <PresentationFormat>On-screen Show (4:3)</PresentationFormat>
  <Paragraphs>243</Paragraphs>
  <Slides>32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Title Slide</vt:lpstr>
      <vt:lpstr>Title</vt:lpstr>
      <vt:lpstr>Content</vt:lpstr>
      <vt:lpstr>your turn</vt:lpstr>
      <vt:lpstr>Remember this</vt:lpstr>
      <vt:lpstr>1_Title Slide</vt:lpstr>
      <vt:lpstr>1_Title</vt:lpstr>
      <vt:lpstr>1_Content</vt:lpstr>
      <vt:lpstr>1_your turn</vt:lpstr>
      <vt:lpstr>1_Remember this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CARDIOVASCULAR  (Circulatory) SYSTEM</vt:lpstr>
      <vt:lpstr>Cardiovascular Anatomy</vt:lpstr>
      <vt:lpstr>FUNCTION</vt:lpstr>
      <vt:lpstr>STRUCTURES</vt:lpstr>
      <vt:lpstr>The Heart</vt:lpstr>
      <vt:lpstr>Layers of the Heart</vt:lpstr>
      <vt:lpstr>The Heart Valves</vt:lpstr>
      <vt:lpstr>Parts of the Heart</vt:lpstr>
      <vt:lpstr>Circulation</vt:lpstr>
      <vt:lpstr>Blood Flow Through the Heart</vt:lpstr>
      <vt:lpstr>Video Links: Blood Flow</vt:lpstr>
      <vt:lpstr>Conduction: electric current in the heart that causes the myocardium to contract</vt:lpstr>
      <vt:lpstr>Blood Pressure: pressure exerted by the blood against the wall of an artery/vein</vt:lpstr>
      <vt:lpstr>PowerPoint Presentation</vt:lpstr>
      <vt:lpstr>Flipped Classroom: define/describe the following (in journal) using your textbook</vt:lpstr>
      <vt:lpstr>Let’s Review…….</vt:lpstr>
      <vt:lpstr>Remember This?</vt:lpstr>
      <vt:lpstr>Blood Flow Through the Heart</vt:lpstr>
      <vt:lpstr>Blood Flow Through the Heart</vt:lpstr>
      <vt:lpstr>Cardiovascular System</vt:lpstr>
      <vt:lpstr>Diseases and Conditions</vt:lpstr>
      <vt:lpstr>Diseases and Conditions</vt:lpstr>
      <vt:lpstr>Diseases and Conditions</vt:lpstr>
      <vt:lpstr>Diagnostic Tests and Procedures</vt:lpstr>
      <vt:lpstr>Diagnostic Tests and Procedures</vt:lpstr>
      <vt:lpstr>Surgical Procedures and Therapeutics</vt:lpstr>
      <vt:lpstr>Therapeutic Drug Treatments</vt:lpstr>
      <vt:lpstr>Therapeutic Drug Treatments</vt:lpstr>
      <vt:lpstr>Practice slides……</vt:lpstr>
      <vt:lpstr>Your Turn….Abbreviations</vt:lpstr>
      <vt:lpstr>Your Turn…practice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2016-06-28T15:48:05Z</dcterms:created>
  <dcterms:modified xsi:type="dcterms:W3CDTF">2018-11-15T16:29:43Z</dcterms:modified>
</cp:coreProperties>
</file>