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9" r:id="rId1"/>
  </p:sldMasterIdLst>
  <p:notesMasterIdLst>
    <p:notesMasterId r:id="rId22"/>
  </p:notesMasterIdLst>
  <p:sldIdLst>
    <p:sldId id="256" r:id="rId2"/>
    <p:sldId id="284" r:id="rId3"/>
    <p:sldId id="257" r:id="rId4"/>
    <p:sldId id="263" r:id="rId5"/>
    <p:sldId id="285" r:id="rId6"/>
    <p:sldId id="258" r:id="rId7"/>
    <p:sldId id="273" r:id="rId8"/>
    <p:sldId id="272" r:id="rId9"/>
    <p:sldId id="27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7666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83" tIns="45729" rIns="91483" bIns="4572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83" tIns="45729" rIns="91483" bIns="45729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05638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6260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609046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45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04961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04860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507188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6055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0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03326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23553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09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 dirty="0">
                <a:solidFill>
                  <a:srgbClr val="FFFFFF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Chapter </a:t>
            </a:r>
            <a:r>
              <a:rPr lang="en-US" b="0" i="0" u="none" strike="noStrike" cap="none" baseline="0" dirty="0" smtClean="0">
                <a:solidFill>
                  <a:srgbClr val="FFFFFF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10 </a:t>
            </a:r>
            <a:endParaRPr lang="en-US" b="0" i="0" u="none" strike="noStrike" cap="none" baseline="0" dirty="0">
              <a:solidFill>
                <a:srgbClr val="FFFFFF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57200" y="3230880"/>
            <a:ext cx="8305800" cy="9254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EB5FF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 dirty="0">
                <a:solidFill>
                  <a:srgbClr val="AEB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</a:t>
            </a:r>
            <a:r>
              <a:rPr lang="en-US" sz="4400" b="0" i="0" u="none" strike="noStrike" cap="none" baseline="0" dirty="0" smtClean="0">
                <a:solidFill>
                  <a:srgbClr val="AEB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Senses</a:t>
            </a:r>
            <a:endParaRPr lang="en-US" sz="4400" b="0" i="0" u="none" strike="noStrike" cap="none" baseline="0" dirty="0">
              <a:solidFill>
                <a:srgbClr val="AEB5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262" y="4709160"/>
            <a:ext cx="1457324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Ear (Tympanic Cavity)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962400"/>
            <a:ext cx="4267200" cy="2743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Tympanic membrane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(eardrum)transmits sound via waves of vibration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534025" y="1219200"/>
            <a:ext cx="3533775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Auditory </a:t>
            </a:r>
            <a:r>
              <a:rPr lang="en-US" b="1" u="sng" dirty="0" err="1" smtClean="0"/>
              <a:t>Ossicles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3 small bones in the tympanic cavity</a:t>
            </a:r>
          </a:p>
          <a:p>
            <a:r>
              <a:rPr lang="en-US" dirty="0" smtClean="0"/>
              <a:t>Malleus (hammer)</a:t>
            </a:r>
          </a:p>
          <a:p>
            <a:r>
              <a:rPr lang="en-US" dirty="0" smtClean="0"/>
              <a:t>Incus (anvil)</a:t>
            </a:r>
          </a:p>
          <a:p>
            <a:r>
              <a:rPr lang="en-US" dirty="0" smtClean="0"/>
              <a:t>Stapes (stirrup)</a:t>
            </a:r>
          </a:p>
          <a:p>
            <a:pPr marL="0" indent="0">
              <a:buNone/>
            </a:pPr>
            <a:r>
              <a:rPr lang="en-US" dirty="0" smtClean="0"/>
              <a:t>*These bones together transmit vibrations of the eardrum to the fluids of the inner ear</a:t>
            </a:r>
          </a:p>
          <a:p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1999"/>
            <a:ext cx="5305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2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Ear (Tympanic Cavity)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" y="4267200"/>
            <a:ext cx="5534025" cy="243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Eustacian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Tubes: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(auditory tube) that equalizes pressure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Labrinth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structures that control balance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Vestibulocochlear nerve: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auditory nerve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534025" y="4267200"/>
            <a:ext cx="3533775" cy="2438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Coclea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snail like structure that contains fluids that carry sound vibrations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685800"/>
            <a:ext cx="56763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8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Nose (Smell)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886200"/>
            <a:ext cx="87630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Humans sense of smell is inferior to other animals.</a:t>
            </a:r>
          </a:p>
          <a:p>
            <a:r>
              <a:rPr lang="en-US" u="sng" dirty="0" smtClean="0"/>
              <a:t>Olfactory Nerve</a:t>
            </a:r>
            <a:r>
              <a:rPr lang="en-US" dirty="0" smtClean="0"/>
              <a:t>: first cranial nerve</a:t>
            </a:r>
          </a:p>
          <a:p>
            <a:r>
              <a:rPr lang="en-US" u="sng" dirty="0" smtClean="0"/>
              <a:t>Olfactory Receptor Cells</a:t>
            </a:r>
            <a:r>
              <a:rPr lang="en-US" dirty="0" smtClean="0"/>
              <a:t>: react to odors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191000" cy="26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4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"/>
            <a:ext cx="4852670" cy="828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Tongue (taste)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5267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Functions</a:t>
            </a:r>
            <a:r>
              <a:rPr lang="en-US" sz="2800" dirty="0" smtClean="0"/>
              <a:t> include deglutination, gustatory sense (taste), &amp; mastication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 smtClean="0"/>
              <a:t>Anatomy</a:t>
            </a:r>
          </a:p>
          <a:p>
            <a:r>
              <a:rPr lang="en-US" sz="2800" b="1" dirty="0" smtClean="0"/>
              <a:t>Papillae</a:t>
            </a:r>
            <a:r>
              <a:rPr lang="en-US" sz="2800" dirty="0" smtClean="0"/>
              <a:t>: raised areas that contain taste buds</a:t>
            </a:r>
          </a:p>
          <a:p>
            <a:r>
              <a:rPr lang="en-US" sz="2800" b="1" dirty="0" smtClean="0"/>
              <a:t>Taste buds</a:t>
            </a:r>
            <a:r>
              <a:rPr lang="en-US" sz="2800" dirty="0" smtClean="0"/>
              <a:t>: tiny areas that distinguish different tastes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How many taste buds are you born with?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70" y="37338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27613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7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30480"/>
            <a:ext cx="903732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Skin: sense of touch, pain, pressure, &amp; temperature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Touch receptors</a:t>
            </a:r>
            <a:r>
              <a:rPr lang="en-US" dirty="0" smtClean="0"/>
              <a:t>: epidermis</a:t>
            </a:r>
          </a:p>
          <a:p>
            <a:r>
              <a:rPr lang="en-US" u="sng" dirty="0" smtClean="0"/>
              <a:t>Pressure receptors</a:t>
            </a:r>
            <a:r>
              <a:rPr lang="en-US" dirty="0" smtClean="0"/>
              <a:t>: deeper in dermis</a:t>
            </a:r>
          </a:p>
          <a:p>
            <a:r>
              <a:rPr lang="en-US" u="sng" dirty="0" smtClean="0"/>
              <a:t>Pain receptors</a:t>
            </a:r>
            <a:r>
              <a:rPr lang="en-US" dirty="0" smtClean="0"/>
              <a:t>: located beneath epidermis near hair follicles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*Skin on hands, lips, and fingertips are the MOST sensitive areas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2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Name the Eye Condition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199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" y="2590800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47" y="2150175"/>
            <a:ext cx="2619375" cy="14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8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Eye: Disorders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Refractive Disorders</a:t>
            </a:r>
            <a:r>
              <a:rPr lang="en-US" dirty="0" smtClean="0"/>
              <a:t>:</a:t>
            </a:r>
          </a:p>
          <a:p>
            <a:r>
              <a:rPr lang="en-US" b="1" u="sng" dirty="0" smtClean="0"/>
              <a:t>Astigmatism</a:t>
            </a:r>
            <a:r>
              <a:rPr lang="en-US" dirty="0" smtClean="0"/>
              <a:t>: abnormal curvature of the cornea</a:t>
            </a:r>
          </a:p>
          <a:p>
            <a:r>
              <a:rPr lang="en-US" b="1" u="sng" dirty="0" smtClean="0"/>
              <a:t>Hyperopia</a:t>
            </a:r>
            <a:r>
              <a:rPr lang="en-US" b="1" dirty="0" smtClean="0"/>
              <a:t>: </a:t>
            </a:r>
            <a:r>
              <a:rPr lang="en-US" dirty="0" smtClean="0"/>
              <a:t>farsightness </a:t>
            </a:r>
            <a:r>
              <a:rPr lang="en-US" sz="2400" dirty="0" smtClean="0"/>
              <a:t>(up close images appear blurry)</a:t>
            </a:r>
          </a:p>
          <a:p>
            <a:r>
              <a:rPr lang="en-US" sz="2800" b="1" u="sng" dirty="0" smtClean="0"/>
              <a:t>Myopia</a:t>
            </a:r>
            <a:r>
              <a:rPr lang="en-US" sz="2800" dirty="0" smtClean="0"/>
              <a:t>: (nearsightedness) distant images appear blurry</a:t>
            </a:r>
          </a:p>
          <a:p>
            <a:r>
              <a:rPr lang="en-US" sz="2800" b="1" u="sng" dirty="0" smtClean="0"/>
              <a:t>Presbyopia</a:t>
            </a:r>
            <a:r>
              <a:rPr lang="en-US" sz="2800" u="sng" dirty="0" smtClean="0"/>
              <a:t>: </a:t>
            </a:r>
            <a:r>
              <a:rPr lang="en-US" sz="2800" dirty="0" smtClean="0"/>
              <a:t>farsightedness caused by decreased elasticity in the lens from aging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04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4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2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Disorders of the Ear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" y="1143000"/>
            <a:ext cx="8961120" cy="5638800"/>
          </a:xfrm>
        </p:spPr>
        <p:txBody>
          <a:bodyPr/>
          <a:lstStyle/>
          <a:p>
            <a:r>
              <a:rPr lang="en-US" u="sng" dirty="0" smtClean="0"/>
              <a:t>Conductive deafness</a:t>
            </a:r>
            <a:r>
              <a:rPr lang="en-US" dirty="0" smtClean="0"/>
              <a:t>: inadequate sound-wave conduction</a:t>
            </a:r>
          </a:p>
          <a:p>
            <a:r>
              <a:rPr lang="en-US" u="sng" dirty="0" smtClean="0"/>
              <a:t>Nerve deafness: </a:t>
            </a:r>
            <a:r>
              <a:rPr lang="en-US" dirty="0" smtClean="0"/>
              <a:t>results from damage to cochlea or auditory nerve (sensorineural hearing loss)</a:t>
            </a:r>
          </a:p>
          <a:p>
            <a:r>
              <a:rPr lang="en-US" u="sng" dirty="0" smtClean="0"/>
              <a:t>Impacted Cerumen</a:t>
            </a:r>
            <a:r>
              <a:rPr lang="en-US" dirty="0" smtClean="0"/>
              <a:t>: heavy accumulation of earwax that could lead to infection or hearing loss</a:t>
            </a:r>
          </a:p>
          <a:p>
            <a:r>
              <a:rPr lang="en-US" u="sng" dirty="0" smtClean="0"/>
              <a:t>Meniere’s Disease</a:t>
            </a:r>
            <a:r>
              <a:rPr lang="en-US" dirty="0" smtClean="0"/>
              <a:t>: inner ear disturbance causing dizziness and spinning (</a:t>
            </a:r>
            <a:r>
              <a:rPr lang="en-US" b="1" dirty="0" smtClean="0"/>
              <a:t>vertigo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Tinnitus: </a:t>
            </a:r>
            <a:r>
              <a:rPr lang="en-US" dirty="0" smtClean="0"/>
              <a:t>ringing in the ears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5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Diagnostic Tests &amp; Procedures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943600" cy="5638800"/>
          </a:xfrm>
        </p:spPr>
        <p:txBody>
          <a:bodyPr/>
          <a:lstStyle/>
          <a:p>
            <a:r>
              <a:rPr lang="en-US" u="sng" dirty="0" smtClean="0"/>
              <a:t>Ishihara Color Vision Test</a:t>
            </a:r>
            <a:r>
              <a:rPr lang="en-US" dirty="0" smtClean="0"/>
              <a:t>: detects color blindness</a:t>
            </a:r>
          </a:p>
          <a:p>
            <a:r>
              <a:rPr lang="en-US" u="sng" dirty="0" smtClean="0"/>
              <a:t>Visual Acuity Test</a:t>
            </a:r>
            <a:r>
              <a:rPr lang="en-US" dirty="0" smtClean="0"/>
              <a:t>: uses a </a:t>
            </a:r>
            <a:r>
              <a:rPr lang="en-US" dirty="0" err="1" smtClean="0"/>
              <a:t>Snellen</a:t>
            </a:r>
            <a:r>
              <a:rPr lang="en-US" dirty="0" smtClean="0"/>
              <a:t> chart to detect myopia and hyperopia</a:t>
            </a:r>
          </a:p>
          <a:p>
            <a:r>
              <a:rPr lang="en-US" u="sng" dirty="0" smtClean="0"/>
              <a:t>Visual Field Test</a:t>
            </a:r>
            <a:r>
              <a:rPr lang="en-US" dirty="0" smtClean="0"/>
              <a:t>: measurement of what can be seen in a certain area when eyes are looking straight ahead without moving head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60" y="1752600"/>
            <a:ext cx="2895600" cy="36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0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Diagnostic Tests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839200" cy="5257800"/>
          </a:xfrm>
        </p:spPr>
        <p:txBody>
          <a:bodyPr/>
          <a:lstStyle/>
          <a:p>
            <a:r>
              <a:rPr lang="en-US" u="sng" dirty="0" smtClean="0"/>
              <a:t>Audiometry</a:t>
            </a:r>
            <a:r>
              <a:rPr lang="en-US" dirty="0" smtClean="0"/>
              <a:t>: testing to measure the ability to hear different sounds (process of measuring hearing)</a:t>
            </a:r>
          </a:p>
          <a:p>
            <a:r>
              <a:rPr lang="en-US" u="sng" dirty="0" smtClean="0"/>
              <a:t>LASIK: </a:t>
            </a:r>
            <a:r>
              <a:rPr lang="en-US" dirty="0" smtClean="0"/>
              <a:t>(laser in situ keratotomy) uses UV laser to correct refractive conditions</a:t>
            </a:r>
          </a:p>
          <a:p>
            <a:r>
              <a:rPr lang="en-US" u="sng" dirty="0" err="1" smtClean="0"/>
              <a:t>Enucleation</a:t>
            </a:r>
            <a:r>
              <a:rPr lang="en-US" dirty="0" smtClean="0"/>
              <a:t>: surgical removal of eyeball</a:t>
            </a:r>
          </a:p>
          <a:p>
            <a:r>
              <a:rPr lang="en-US" u="sng" dirty="0" smtClean="0"/>
              <a:t>Phacoemulsification</a:t>
            </a:r>
            <a:r>
              <a:rPr lang="en-US" dirty="0" smtClean="0"/>
              <a:t>: lens is broken up with ultrasonic vibrations then suctioned out (usually due to cataracts and to prepare for an artificial lens)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1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Sensory Organs and Receptors 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>
          <a:xfrm>
            <a:off x="685800" y="1537325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external stimulation and transmit these stimuli to the sensory neurons. </a:t>
            </a:r>
          </a:p>
          <a:p>
            <a:pPr marL="9144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Eyes (sight)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Ears (hearing)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Nose (smell)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(touch)</a:t>
            </a:r>
          </a:p>
          <a:p>
            <a:pPr marL="16002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Tongue (taste)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50" y="2995987"/>
            <a:ext cx="3943350" cy="368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891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Diagnostic Tests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Precision Nerve Exams</a:t>
            </a:r>
            <a:r>
              <a:rPr lang="en-US" dirty="0" smtClean="0"/>
              <a:t>: tests for 5 different responses to evaluate the nervous system for a disorder </a:t>
            </a:r>
          </a:p>
          <a:p>
            <a:r>
              <a:rPr lang="en-US" sz="2800" u="sng" dirty="0" smtClean="0"/>
              <a:t>Extinction</a:t>
            </a:r>
            <a:r>
              <a:rPr lang="en-US" sz="2800" dirty="0" smtClean="0"/>
              <a:t>: touch of different areas and patient has to identify sites with eyes closed.</a:t>
            </a:r>
          </a:p>
          <a:p>
            <a:r>
              <a:rPr lang="en-US" sz="2800" u="sng" dirty="0" err="1" smtClean="0"/>
              <a:t>Graphesthesia</a:t>
            </a:r>
            <a:r>
              <a:rPr lang="en-US" sz="2800" dirty="0" smtClean="0"/>
              <a:t>: </a:t>
            </a:r>
            <a:r>
              <a:rPr lang="en-US" sz="2800" dirty="0" err="1" smtClean="0"/>
              <a:t>pt</a:t>
            </a:r>
            <a:r>
              <a:rPr lang="en-US" sz="2800" dirty="0" smtClean="0"/>
              <a:t> must identify letter/number written on hand (eyes closed)</a:t>
            </a:r>
          </a:p>
          <a:p>
            <a:r>
              <a:rPr lang="en-US" sz="2800" u="sng" dirty="0" smtClean="0"/>
              <a:t>Pain &amp; light-touch sensation: </a:t>
            </a:r>
            <a:r>
              <a:rPr lang="en-US" sz="2800" dirty="0" smtClean="0"/>
              <a:t>identifying sharp or dull objects placed upon skin while eyes closed lying supine</a:t>
            </a:r>
            <a:endParaRPr lang="en-US" sz="2800" u="sng" dirty="0" smtClean="0"/>
          </a:p>
          <a:p>
            <a:r>
              <a:rPr lang="en-US" sz="2800" u="sng" dirty="0" smtClean="0"/>
              <a:t>Position sense: </a:t>
            </a:r>
            <a:r>
              <a:rPr lang="en-US" sz="2800" dirty="0" smtClean="0"/>
              <a:t>identify if big toe moved up or down</a:t>
            </a:r>
            <a:endParaRPr lang="en-US" sz="2800" u="sng" dirty="0" smtClean="0"/>
          </a:p>
          <a:p>
            <a:r>
              <a:rPr lang="en-US" sz="2800" u="sng" dirty="0" err="1" smtClean="0"/>
              <a:t>Stereognosis</a:t>
            </a:r>
            <a:r>
              <a:rPr lang="en-US" sz="2800" u="sng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pt</a:t>
            </a:r>
            <a:r>
              <a:rPr lang="en-US" sz="2800" dirty="0" smtClean="0"/>
              <a:t> has to identify object placed in hand with </a:t>
            </a:r>
            <a:r>
              <a:rPr lang="en-US" sz="2800" smtClean="0"/>
              <a:t>eyes closed.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2880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52600" y="152400"/>
            <a:ext cx="4800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Eyes </a:t>
            </a:r>
            <a:r>
              <a:rPr lang="en-US" sz="4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400" b="0" i="0" u="none" strike="noStrike" cap="none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Vision</a:t>
            </a:r>
            <a:r>
              <a:rPr lang="en-US" sz="4400" b="0" i="0" u="none" strike="noStrike" cap="non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) 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idx="1"/>
          </p:nvPr>
        </p:nvSpPr>
        <p:spPr>
          <a:xfrm>
            <a:off x="76200" y="1066800"/>
            <a:ext cx="63246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Primary Function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Receptor organs for the sense of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sight </a:t>
            </a:r>
            <a:endParaRPr lang="en-US" dirty="0">
              <a:solidFill>
                <a:schemeClr val="dk1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571500" indent="-4572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Anatomy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Conjunctiva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clear membrane that lines the anterior eyeball and eyelids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Sclera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white part of the eye that maintains the eye shape and protects the inner tissues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Cornea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transparent layer over the iris &amp; pupil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Choroid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blood-rich layer under the sclera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Pupil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black circular opening that allows light in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000" u="sng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Iris</a:t>
            </a:r>
            <a:r>
              <a:rPr lang="en-US" sz="2000" dirty="0" smtClean="0">
                <a:solidFill>
                  <a:schemeClr val="dk1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colored muscular layer that surrounds the pupil</a:t>
            </a:r>
          </a:p>
          <a:p>
            <a:pPr marL="971550" lvl="1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114300" indent="0">
              <a:spcBef>
                <a:spcPts val="400"/>
              </a:spcBef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4509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209800" cy="15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Anatomy </a:t>
            </a:r>
            <a:r>
              <a:rPr lang="en-US" sz="4400" b="0" i="0" u="none" strike="noStrike" cap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</a:t>
            </a:r>
            <a:r>
              <a:rPr lang="en-US" sz="4400" b="0" i="0" u="none" strike="noStrike" cap="none" baseline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 </a:t>
            </a:r>
            <a:endParaRPr lang="en-US" sz="4400" b="0" i="0" u="none" strike="noStrike" cap="none" baseline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28600" y="4440236"/>
            <a:ext cx="8686800" cy="2341563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Ciliary body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muscles and ligaments that adjust the eye shape for focusing on objects</a:t>
            </a:r>
          </a:p>
          <a:p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Aqueous humor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anterior chamber fluid that gives the eyeball shape &amp; provides nutrients to lens and cornea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685800"/>
            <a:ext cx="7543801" cy="375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Anatomy of the </a:t>
            </a:r>
            <a:r>
              <a:rPr lang="en-US" sz="4400" b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00600" cy="5638800"/>
          </a:xfrm>
        </p:spPr>
        <p:txBody>
          <a:bodyPr/>
          <a:lstStyle/>
          <a:p>
            <a:r>
              <a:rPr lang="en-US" sz="2800" u="sng" dirty="0" smtClean="0"/>
              <a:t>Fovea Centralis</a:t>
            </a:r>
            <a:r>
              <a:rPr lang="en-US" sz="2800" dirty="0" smtClean="0"/>
              <a:t>: area of sharpest visual acuity</a:t>
            </a:r>
          </a:p>
          <a:p>
            <a:r>
              <a:rPr lang="en-US" sz="2800" u="sng" dirty="0" smtClean="0"/>
              <a:t>Lacrimal Apparatus </a:t>
            </a:r>
            <a:r>
              <a:rPr lang="en-US" sz="2000" dirty="0" smtClean="0"/>
              <a:t>(tear apparatus):</a:t>
            </a:r>
          </a:p>
          <a:p>
            <a:pPr lvl="1"/>
            <a:r>
              <a:rPr lang="en-US" sz="1800" b="1" dirty="0" smtClean="0"/>
              <a:t>Lacrimal glands</a:t>
            </a:r>
            <a:r>
              <a:rPr lang="en-US" sz="1800" dirty="0" smtClean="0"/>
              <a:t>: secrete tears</a:t>
            </a:r>
          </a:p>
          <a:p>
            <a:pPr lvl="1"/>
            <a:r>
              <a:rPr lang="en-US" sz="1800" b="1" dirty="0" smtClean="0"/>
              <a:t>Ciliary glands</a:t>
            </a:r>
            <a:r>
              <a:rPr lang="en-US" sz="1800" dirty="0" smtClean="0"/>
              <a:t>: tiny sweat glands that secrete a protective lubricant onto the eyeball</a:t>
            </a:r>
          </a:p>
          <a:p>
            <a:pPr lvl="1"/>
            <a:r>
              <a:rPr lang="en-US" sz="1800" b="1" dirty="0" smtClean="0"/>
              <a:t>Lacrimal canaliculi</a:t>
            </a:r>
            <a:r>
              <a:rPr lang="en-US" sz="1800" dirty="0" smtClean="0"/>
              <a:t>: ducts on the inner corner of the eyes that collect tears and drain them</a:t>
            </a:r>
          </a:p>
          <a:p>
            <a:pPr lvl="1"/>
            <a:r>
              <a:rPr lang="en-US" sz="1800" b="1" dirty="0" smtClean="0"/>
              <a:t>Lacrimal sac</a:t>
            </a:r>
            <a:r>
              <a:rPr lang="en-US" sz="1800" dirty="0" smtClean="0"/>
              <a:t>: (tear sac) stores tears before they are drained by the lacrimal duct</a:t>
            </a:r>
          </a:p>
          <a:p>
            <a:pPr lvl="1"/>
            <a:r>
              <a:rPr lang="en-US" sz="1800" b="1" dirty="0" smtClean="0"/>
              <a:t>Lacrimal duct</a:t>
            </a:r>
            <a:r>
              <a:rPr lang="en-US" sz="1800" dirty="0" smtClean="0"/>
              <a:t>: passageway that drains tears into the nose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846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029200" y="0"/>
            <a:ext cx="3886200" cy="106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rgbClr val="FFFFFF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Anatomy of the Eyeball</a:t>
            </a:r>
            <a:endParaRPr lang="en-US" sz="4400" b="0" i="0" u="none" strike="noStrike" cap="none" baseline="0" dirty="0">
              <a:solidFill>
                <a:srgbClr val="FFFFFF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45720" y="152400"/>
            <a:ext cx="5135880" cy="6705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b="1" i="0" u="sng" strike="noStrike" cap="none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Vitreous Humor</a:t>
            </a:r>
            <a:r>
              <a:rPr lang="en-US" sz="2400" b="1" i="0" u="none" strike="noStrike" cap="none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400" b="1" i="0" u="none" strike="noStrike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clear gel-like fluid in posterior chamber of the eyeball that keeps retin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a in place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b="1" i="0" u="sng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Retina: </a:t>
            </a:r>
            <a:r>
              <a:rPr lang="en-US" sz="2400" b="0" i="0" u="none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thin layer </a:t>
            </a:r>
            <a:r>
              <a:rPr lang="en-US" sz="24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of tissue in posterior eye that converts light to neural signals as vision</a:t>
            </a:r>
          </a:p>
          <a:p>
            <a:pPr lvl="1" indent="-342900">
              <a:spcBef>
                <a:spcPts val="0"/>
              </a:spcBef>
              <a:buFont typeface="Times New Roman"/>
              <a:buChar char="•"/>
            </a:pPr>
            <a:r>
              <a:rPr lang="en-US" sz="2000" b="0" i="0" u="sng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Photoreceptors</a:t>
            </a:r>
            <a:r>
              <a:rPr lang="en-US" sz="2000" b="0" i="0" u="none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 light sensitive cells that receive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 images and convert them to nerve impulses</a:t>
            </a:r>
          </a:p>
          <a:p>
            <a:pPr lvl="2" indent="-342900">
              <a:spcBef>
                <a:spcPts val="0"/>
              </a:spcBef>
            </a:pPr>
            <a:r>
              <a:rPr lang="en-US" sz="1800" u="sng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Rods:</a:t>
            </a:r>
            <a:r>
              <a:rPr lang="en-US" sz="1800" u="sng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allow us to see in dim </a:t>
            </a:r>
            <a:r>
              <a:rPr lang="en-US" sz="18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vision (black &amp; white receptors)</a:t>
            </a:r>
          </a:p>
          <a:p>
            <a:pPr lvl="2" indent="-342900">
              <a:spcBef>
                <a:spcPts val="0"/>
              </a:spcBef>
            </a:pPr>
            <a:r>
              <a:rPr lang="en-US" sz="1800" b="0" i="0" u="sng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Cones</a:t>
            </a:r>
            <a:r>
              <a:rPr lang="en-US" sz="1800" b="0" i="0" u="none" strike="noStrike" cap="none" baseline="0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800" b="0" i="0" u="none" strike="noStrike" cap="none" dirty="0" smtClean="0">
                <a:solidFill>
                  <a:srgbClr val="00206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 color receptors</a:t>
            </a:r>
            <a:endParaRPr lang="en-US" sz="1800" dirty="0" smtClean="0">
              <a:solidFill>
                <a:srgbClr val="002060"/>
              </a:solidFill>
              <a:latin typeface="Segoe UI Semibold" panose="020B07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0" i="0" u="sng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Macula: </a:t>
            </a:r>
            <a:r>
              <a:rPr lang="en-US" sz="2400" b="0" i="0" cap="none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area with large amount of cones for high acuity vision</a:t>
            </a:r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Optic Nerve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(2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 cranial nerve): transports impulses from retina to brain</a:t>
            </a:r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0" i="0" u="sng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Optic disk: </a:t>
            </a:r>
            <a:r>
              <a:rPr lang="en-US" sz="2400" b="0" i="0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ea typeface="Times New Roman"/>
                <a:cs typeface="Times New Roman"/>
                <a:sym typeface="Times New Roman"/>
              </a:rPr>
              <a:t>blind spot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69160"/>
            <a:ext cx="371774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79437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Structures of the Ear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81000" y="4953000"/>
            <a:ext cx="8077200" cy="1752600"/>
          </a:xfrm>
        </p:spPr>
        <p:txBody>
          <a:bodyPr/>
          <a:lstStyle/>
          <a:p>
            <a:pPr lvl="0" indent="-34290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Ear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-228600">
              <a:buFont typeface="Times New Roman"/>
              <a:buChar char="–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Receptor organs for the sense of hearing.</a:t>
            </a:r>
          </a:p>
          <a:p>
            <a:pPr lvl="2" indent="-228600">
              <a:buFont typeface="Times New Roman"/>
              <a:buChar char="–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to maintain balance.</a:t>
            </a:r>
          </a:p>
          <a:p>
            <a:endParaRPr lang="en-US" dirty="0"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90600"/>
            <a:ext cx="6645275" cy="38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Ears (Hearing and Sound)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idx="1"/>
          </p:nvPr>
        </p:nvSpPr>
        <p:spPr>
          <a:xfrm>
            <a:off x="152400" y="4218432"/>
            <a:ext cx="8305800" cy="2410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0" marR="0" lvl="2" indent="-101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of the three areas of the ear:</a:t>
            </a:r>
          </a:p>
          <a:p>
            <a:pPr lvl="2"/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(External):  hearing</a:t>
            </a:r>
          </a:p>
          <a:p>
            <a:pPr lvl="2"/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(Tympanic Cavity): hearing</a:t>
            </a: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/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(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Internal): hearing and equilibrium</a:t>
            </a:r>
            <a:endParaRPr lang="en-US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219700" cy="29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Ear 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0" y="990600"/>
            <a:ext cx="5602512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Primary Function </a:t>
            </a:r>
          </a:p>
          <a:p>
            <a:pPr lvl="1" indent="-228600">
              <a:spcBef>
                <a:spcPts val="400"/>
              </a:spcBef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Transmits sound waves to the middle ear.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Primary Structures</a:t>
            </a:r>
          </a:p>
          <a:p>
            <a:pPr lvl="1" indent="-228600">
              <a:spcBef>
                <a:spcPts val="400"/>
              </a:spcBef>
            </a:pPr>
            <a:r>
              <a:rPr lang="en-US" sz="2400" u="sng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Auricle</a:t>
            </a:r>
            <a:r>
              <a:rPr lang="en-US" sz="2400" u="sng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(Pinna):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shell-shaped structure of outer ear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1" indent="-228600">
              <a:spcBef>
                <a:spcPts val="400"/>
              </a:spcBef>
            </a:pPr>
            <a:r>
              <a:rPr lang="en-US" sz="2400" b="0" i="0" u="sng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Auditory Canal (External acoustic meatus): </a:t>
            </a:r>
            <a:r>
              <a:rPr lang="en-US" sz="2400" b="0" i="0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canal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that leads to tympanic membrane</a:t>
            </a:r>
            <a:endParaRPr lang="en-US" sz="2400" b="0" i="0" u="sng" strike="noStrike" cap="none" baseline="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1" indent="-228600">
              <a:spcBef>
                <a:spcPts val="400"/>
              </a:spcBef>
            </a:pPr>
            <a:r>
              <a:rPr lang="en-US" sz="2400" b="0" i="0" u="sng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Cerumen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earwax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309880"/>
            <a:ext cx="2133599" cy="334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2967"/>
            <a:ext cx="3754118" cy="24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956</Words>
  <Application>Microsoft Office PowerPoint</Application>
  <PresentationFormat>On-screen Show (4:3)</PresentationFormat>
  <Paragraphs>119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10 </vt:lpstr>
      <vt:lpstr>Sensory Organs and Receptors  </vt:lpstr>
      <vt:lpstr>Eyes (Vision)  </vt:lpstr>
      <vt:lpstr>Anatomy of the Eye </vt:lpstr>
      <vt:lpstr>Anatomy of the Eye</vt:lpstr>
      <vt:lpstr>Anatomy of the Eyeball</vt:lpstr>
      <vt:lpstr>Structures of the Ear</vt:lpstr>
      <vt:lpstr>Ears (Hearing and Sound) </vt:lpstr>
      <vt:lpstr>Outer Ear  </vt:lpstr>
      <vt:lpstr>Middle Ear (Tympanic Cavity)</vt:lpstr>
      <vt:lpstr>Middle Ear (Tympanic Cavity)</vt:lpstr>
      <vt:lpstr>Nose (Smell)</vt:lpstr>
      <vt:lpstr>Tongue (taste)</vt:lpstr>
      <vt:lpstr>Skin: sense of touch, pain, pressure, &amp; temperature</vt:lpstr>
      <vt:lpstr>Name the Eye Condition</vt:lpstr>
      <vt:lpstr>Eye: Disorders</vt:lpstr>
      <vt:lpstr>Disorders of the Ear</vt:lpstr>
      <vt:lpstr>Diagnostic Tests &amp; Procedures</vt:lpstr>
      <vt:lpstr>Diagnostic Tests &amp; Procedures</vt:lpstr>
      <vt:lpstr>Diagnostic Tests &amp; Procedures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THOMAS, MARY</dc:creator>
  <cp:lastModifiedBy>THOMAS, MARY</cp:lastModifiedBy>
  <cp:revision>29</cp:revision>
  <dcterms:modified xsi:type="dcterms:W3CDTF">2018-03-02T17:12:47Z</dcterms:modified>
</cp:coreProperties>
</file>