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8" r:id="rId3"/>
    <p:sldId id="267" r:id="rId4"/>
    <p:sldId id="259" r:id="rId5"/>
    <p:sldId id="271" r:id="rId6"/>
    <p:sldId id="260" r:id="rId7"/>
    <p:sldId id="261" r:id="rId8"/>
    <p:sldId id="263" r:id="rId9"/>
    <p:sldId id="262" r:id="rId10"/>
    <p:sldId id="273" r:id="rId11"/>
    <p:sldId id="258" r:id="rId12"/>
    <p:sldId id="264" r:id="rId13"/>
    <p:sldId id="265" r:id="rId14"/>
    <p:sldId id="266" r:id="rId15"/>
    <p:sldId id="269" r:id="rId16"/>
    <p:sldId id="270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941087-21C5-4782-895D-1A0EA139E8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158B1-0A76-4DC3-A849-6E89C7ED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9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9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CD2A-EC37-43DE-96FD-8AE3976E483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76D-BBA8-4B6D-85C9-75E69577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d_e9gtDEx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cticalclinicalskills.com/breath-sounds-reference-guid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Respiratory System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&amp; Function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74800" y="152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smtClean="0">
                <a:hlinkClick r:id="rId2"/>
              </a:rPr>
              <a:t>https://www.youtube.com/watch?v=zd_e9gtDExM</a:t>
            </a:r>
            <a:endParaRPr lang="en-US" sz="2000" dirty="0"/>
          </a:p>
        </p:txBody>
      </p:sp>
      <p:pic>
        <p:nvPicPr>
          <p:cNvPr id="1026" name="Picture 2" descr="C:\Documents and Settings\mwhite\Local Settings\Temporary Internet Files\Content.IE5\5BLTX4EL\MC9004387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Define: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hinoplasty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ulmonologist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apnea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pneumocentesis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laryngitis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*List the pathway of air into the body: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Surgical repair of the nose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Lung specialist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Without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(surgical) puncture of lung/air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Inflammation of the </a:t>
            </a:r>
            <a:r>
              <a:rPr lang="en-US" dirty="0" err="1" smtClean="0"/>
              <a:t>voicebox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Correctly spell: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Surgical removal of nose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Slow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Excessive oxygen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Windpipe inflammation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Artificial opening of the windpipe</a:t>
            </a:r>
          </a:p>
          <a:p>
            <a:pPr marL="0" indent="0">
              <a:buNone/>
            </a:pPr>
            <a:r>
              <a:rPr lang="en-US" u="sng" dirty="0" err="1" smtClean="0"/>
              <a:t>Unabbreviate</a:t>
            </a:r>
            <a:r>
              <a:rPr lang="en-US" u="sng" dirty="0" smtClean="0"/>
              <a:t>:</a:t>
            </a:r>
            <a:endParaRPr lang="en-US" u="sng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ABG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CPR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CXR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RLL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Place the following structures in the order air passes through the respiratory system:</a:t>
            </a:r>
          </a:p>
          <a:p>
            <a:r>
              <a:rPr lang="en-US" dirty="0" smtClean="0"/>
              <a:t>trachea</a:t>
            </a:r>
          </a:p>
          <a:p>
            <a:r>
              <a:rPr lang="en-US" dirty="0" smtClean="0"/>
              <a:t>Larynx</a:t>
            </a:r>
          </a:p>
          <a:p>
            <a:r>
              <a:rPr lang="en-US" dirty="0" smtClean="0"/>
              <a:t>Nasal/Oral cavities</a:t>
            </a:r>
          </a:p>
          <a:p>
            <a:r>
              <a:rPr lang="en-US" dirty="0" smtClean="0"/>
              <a:t>Alveoli</a:t>
            </a:r>
          </a:p>
          <a:p>
            <a:r>
              <a:rPr lang="en-US" dirty="0" smtClean="0"/>
              <a:t>Nose/Mouth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Bronchi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rhinectomy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bradypnea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hyperoxia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tracheitis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tracheostomy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ear, nose, throat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arterial blood gas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cardiopulmonary resuscitation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chest </a:t>
            </a:r>
            <a:r>
              <a:rPr lang="en-US" dirty="0" err="1" smtClean="0"/>
              <a:t>xray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right lower lobe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nose/mouth</a:t>
            </a:r>
          </a:p>
          <a:p>
            <a:pPr marL="0" indent="0">
              <a:buNone/>
            </a:pPr>
            <a:r>
              <a:rPr lang="en-US" dirty="0" smtClean="0"/>
              <a:t>nasal/oral cavities</a:t>
            </a:r>
          </a:p>
          <a:p>
            <a:pPr marL="0" indent="0">
              <a:buNone/>
            </a:pPr>
            <a:r>
              <a:rPr lang="en-US" dirty="0" smtClean="0"/>
              <a:t>pharynx</a:t>
            </a:r>
          </a:p>
          <a:p>
            <a:pPr marL="0" indent="0">
              <a:buNone/>
            </a:pPr>
            <a:r>
              <a:rPr lang="en-US" dirty="0" smtClean="0"/>
              <a:t>larynx</a:t>
            </a:r>
          </a:p>
          <a:p>
            <a:pPr marL="0" indent="0">
              <a:buNone/>
            </a:pPr>
            <a:r>
              <a:rPr lang="en-US" dirty="0" smtClean="0"/>
              <a:t>trachea</a:t>
            </a:r>
          </a:p>
          <a:p>
            <a:pPr marL="0" indent="0">
              <a:buNone/>
            </a:pPr>
            <a:r>
              <a:rPr lang="en-US" dirty="0" smtClean="0"/>
              <a:t>bronchi</a:t>
            </a:r>
          </a:p>
          <a:p>
            <a:pPr marL="0" indent="0">
              <a:buNone/>
            </a:pPr>
            <a:r>
              <a:rPr lang="en-US" dirty="0" smtClean="0"/>
              <a:t>lungs</a:t>
            </a:r>
          </a:p>
          <a:p>
            <a:pPr marL="0" indent="0">
              <a:buNone/>
            </a:pPr>
            <a:r>
              <a:rPr lang="en-US" dirty="0" smtClean="0"/>
              <a:t>alveoli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4143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Flipped Classroom: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define/describe each of the disease &amp; conditions</a:t>
            </a: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495800" cy="5486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Cheyne</a:t>
            </a:r>
            <a:r>
              <a:rPr lang="en-US" dirty="0" smtClean="0"/>
              <a:t>-Stokes respiration</a:t>
            </a:r>
          </a:p>
          <a:p>
            <a:r>
              <a:rPr lang="en-US" dirty="0" smtClean="0"/>
              <a:t>Hyperventilation</a:t>
            </a:r>
          </a:p>
          <a:p>
            <a:r>
              <a:rPr lang="en-US" dirty="0" smtClean="0"/>
              <a:t>Orthopnea</a:t>
            </a:r>
          </a:p>
          <a:p>
            <a:r>
              <a:rPr lang="en-US" dirty="0" err="1" smtClean="0"/>
              <a:t>Rales</a:t>
            </a:r>
            <a:endParaRPr lang="en-US" dirty="0" smtClean="0"/>
          </a:p>
          <a:p>
            <a:r>
              <a:rPr lang="en-US" dirty="0" smtClean="0"/>
              <a:t>Rhonchi </a:t>
            </a:r>
          </a:p>
          <a:p>
            <a:r>
              <a:rPr lang="en-US" dirty="0" smtClean="0"/>
              <a:t>Stridor</a:t>
            </a:r>
          </a:p>
          <a:p>
            <a:r>
              <a:rPr lang="en-US" dirty="0" smtClean="0"/>
              <a:t>Aspiration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Croup</a:t>
            </a:r>
          </a:p>
          <a:p>
            <a:r>
              <a:rPr lang="en-US" dirty="0" smtClean="0"/>
              <a:t>COPD</a:t>
            </a:r>
          </a:p>
          <a:p>
            <a:r>
              <a:rPr lang="en-US" dirty="0" smtClean="0"/>
              <a:t>Sputum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1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Nasopharyngitis</a:t>
            </a:r>
            <a:endParaRPr lang="en-US" dirty="0" smtClean="0"/>
          </a:p>
          <a:p>
            <a:r>
              <a:rPr lang="en-US" dirty="0" smtClean="0"/>
              <a:t>Cystic Fibrosis</a:t>
            </a:r>
          </a:p>
          <a:p>
            <a:r>
              <a:rPr lang="en-US" dirty="0" smtClean="0"/>
              <a:t>Emphysema</a:t>
            </a:r>
          </a:p>
          <a:p>
            <a:r>
              <a:rPr lang="en-US" dirty="0" err="1" smtClean="0"/>
              <a:t>Hemothorax</a:t>
            </a:r>
            <a:endParaRPr lang="en-US" dirty="0" smtClean="0"/>
          </a:p>
          <a:p>
            <a:r>
              <a:rPr lang="en-US" dirty="0" smtClean="0"/>
              <a:t>Pneumothorax</a:t>
            </a:r>
          </a:p>
          <a:p>
            <a:r>
              <a:rPr lang="en-US" dirty="0" smtClean="0"/>
              <a:t>Influenza</a:t>
            </a:r>
          </a:p>
          <a:p>
            <a:r>
              <a:rPr lang="en-US" dirty="0" smtClean="0"/>
              <a:t>Pleural Effusion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Sleep Apnea</a:t>
            </a:r>
            <a:endParaRPr lang="en-US" dirty="0"/>
          </a:p>
          <a:p>
            <a:r>
              <a:rPr lang="en-US" dirty="0" smtClean="0"/>
              <a:t>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Abnormal Breath Sounds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https://www.practicalclinicalskills.com/breath-sounds-reference-guide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oxia</a:t>
            </a:r>
            <a:r>
              <a:rPr lang="en-US" dirty="0" smtClean="0"/>
              <a:t>: oxygen</a:t>
            </a:r>
          </a:p>
          <a:p>
            <a:r>
              <a:rPr lang="en-US" dirty="0" smtClean="0"/>
              <a:t>ENT: ear, nose, throat</a:t>
            </a:r>
          </a:p>
          <a:p>
            <a:r>
              <a:rPr lang="en-US" dirty="0" smtClean="0"/>
              <a:t>RLL: right lower lobe</a:t>
            </a:r>
          </a:p>
          <a:p>
            <a:r>
              <a:rPr lang="en-US" dirty="0" smtClean="0"/>
              <a:t>LLL: left lower lobe</a:t>
            </a:r>
          </a:p>
          <a:p>
            <a:r>
              <a:rPr lang="en-US" dirty="0" smtClean="0"/>
              <a:t>RUL: right upper lobe</a:t>
            </a:r>
          </a:p>
          <a:p>
            <a:r>
              <a:rPr lang="en-US" dirty="0" smtClean="0"/>
              <a:t>LUL: left upper lobe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body with oxygen &amp; eliminate carbon dioxide (exchange of O2 &amp; CO2)</a:t>
            </a:r>
          </a:p>
          <a:p>
            <a:r>
              <a:rPr lang="en-US" dirty="0" smtClean="0"/>
              <a:t>Pass air over vocal cords to produce sound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4038600"/>
            <a:ext cx="36036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of the Respiratory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344405" cy="4800600"/>
          </a:xfrm>
        </p:spPr>
      </p:pic>
    </p:spTree>
    <p:extLst>
      <p:ext uri="{BB962C8B-B14F-4D97-AF65-F5344CB8AC3E}">
        <p14:creationId xmlns:p14="http://schemas.microsoft.com/office/powerpoint/2010/main" val="1372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0244"/>
            <a:ext cx="4356960" cy="32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352800" cy="25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608614" cy="2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Structures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Mouth/Nose</a:t>
            </a:r>
            <a:r>
              <a:rPr lang="en-US" dirty="0" smtClean="0"/>
              <a:t>: air enters the body (warms and filters the air)</a:t>
            </a:r>
          </a:p>
          <a:p>
            <a:r>
              <a:rPr lang="en-US" u="sng" dirty="0" smtClean="0"/>
              <a:t>Pharynx</a:t>
            </a:r>
            <a:r>
              <a:rPr lang="en-US" dirty="0" smtClean="0"/>
              <a:t>: throat (only structure that takes in air, food, and liquid)</a:t>
            </a:r>
          </a:p>
          <a:p>
            <a:r>
              <a:rPr lang="en-US" u="sng" dirty="0" smtClean="0"/>
              <a:t>Larynx</a:t>
            </a:r>
            <a:r>
              <a:rPr lang="en-US" dirty="0" smtClean="0"/>
              <a:t>: voice box </a:t>
            </a:r>
          </a:p>
          <a:p>
            <a:r>
              <a:rPr lang="en-US" u="sng" dirty="0" smtClean="0"/>
              <a:t>Trachea</a:t>
            </a:r>
            <a:r>
              <a:rPr lang="en-US" dirty="0" smtClean="0"/>
              <a:t>: wind pipe (delivers air to the bronchi)</a:t>
            </a:r>
          </a:p>
          <a:p>
            <a:r>
              <a:rPr lang="en-US" u="sng" dirty="0" smtClean="0"/>
              <a:t>Epiglottis</a:t>
            </a:r>
            <a:r>
              <a:rPr lang="en-US" dirty="0" smtClean="0"/>
              <a:t>: leaf-like structure that covers the larynx to keep food from entering into the trachea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Structures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Bronchi</a:t>
            </a:r>
            <a:r>
              <a:rPr lang="en-US" dirty="0" smtClean="0"/>
              <a:t>: 2 tubes that carry air from the trachea to the lungs (singular=bronchus)</a:t>
            </a:r>
          </a:p>
          <a:p>
            <a:r>
              <a:rPr lang="en-US" u="sng" dirty="0" smtClean="0"/>
              <a:t>Lungs</a:t>
            </a:r>
            <a:r>
              <a:rPr lang="en-US" dirty="0" smtClean="0"/>
              <a:t>: 2 spongy organs located in the thoracic cavity that add oxygen to the blood</a:t>
            </a:r>
          </a:p>
          <a:p>
            <a:r>
              <a:rPr lang="en-US" u="sng" dirty="0" smtClean="0"/>
              <a:t>Alveoli</a:t>
            </a:r>
            <a:r>
              <a:rPr lang="en-US" dirty="0" smtClean="0"/>
              <a:t>: tiny air sacs in the lungs that allow the exchange of oxygen and carbon dioxide</a:t>
            </a:r>
          </a:p>
          <a:p>
            <a:r>
              <a:rPr lang="en-US" u="sng" dirty="0" smtClean="0"/>
              <a:t>Diaphragm</a:t>
            </a:r>
            <a:r>
              <a:rPr lang="en-US" dirty="0" smtClean="0"/>
              <a:t>: muscle that separates the thoracic and abdominal cavities and aids in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Air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3800" y="1066800"/>
            <a:ext cx="4191000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Nose/Mouth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438400" y="2393155"/>
            <a:ext cx="4191000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Pharynx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463800" y="3048000"/>
            <a:ext cx="4191000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Larynx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63800" y="3733800"/>
            <a:ext cx="4191000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Trachea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489200" y="4427537"/>
            <a:ext cx="4191000" cy="56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Bronchi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438400" y="1752600"/>
            <a:ext cx="4191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Nasal/Oral Cavities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346770" y="5105401"/>
            <a:ext cx="4343400" cy="783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Lungs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bronchioles</a:t>
            </a:r>
            <a:r>
              <a:rPr lang="en-US" dirty="0" err="1" smtClean="0"/>
              <a:t>alveoli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499170" y="6057900"/>
            <a:ext cx="4191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Oxygen to blood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295400" y="1370805"/>
            <a:ext cx="484632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71016" y="2910681"/>
            <a:ext cx="484632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71016" y="4597400"/>
            <a:ext cx="484632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Process of 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7800"/>
            <a:ext cx="3886949" cy="4876800"/>
          </a:xfrm>
        </p:spPr>
        <p:txBody>
          <a:bodyPr/>
          <a:lstStyle/>
          <a:p>
            <a:r>
              <a:rPr lang="en-US" sz="2400" u="sng" dirty="0" smtClean="0"/>
              <a:t>Inspiration (Inhalation):</a:t>
            </a:r>
            <a:r>
              <a:rPr lang="en-US" sz="2400" dirty="0" smtClean="0"/>
              <a:t> breathing in</a:t>
            </a:r>
          </a:p>
          <a:p>
            <a:r>
              <a:rPr lang="en-US" sz="2400" u="sng" dirty="0" smtClean="0"/>
              <a:t>Expiration (Exhalation):</a:t>
            </a:r>
            <a:r>
              <a:rPr lang="en-US" sz="2400" dirty="0" smtClean="0"/>
              <a:t> breathing out</a:t>
            </a:r>
          </a:p>
          <a:p>
            <a:r>
              <a:rPr lang="en-US" sz="2400" u="sng" dirty="0" smtClean="0"/>
              <a:t>Respiration</a:t>
            </a:r>
            <a:r>
              <a:rPr lang="en-US" sz="2400" dirty="0" smtClean="0"/>
              <a:t>: exchange of oxygen and carbon dioxide</a:t>
            </a:r>
          </a:p>
          <a:p>
            <a:r>
              <a:rPr lang="en-US" sz="2400" u="sng" dirty="0" smtClean="0"/>
              <a:t>Ventilation</a:t>
            </a:r>
            <a:r>
              <a:rPr lang="en-US" sz="2400" dirty="0" smtClean="0"/>
              <a:t>: process of moving air in and out of the lungs (a breath in and a breath out)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49" y="1600200"/>
            <a:ext cx="511794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410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Respiratory System Anatomy &amp; Function</vt:lpstr>
      <vt:lpstr>Additional Terminology</vt:lpstr>
      <vt:lpstr>Function</vt:lpstr>
      <vt:lpstr>Structures of the Respiratory System</vt:lpstr>
      <vt:lpstr>PowerPoint Presentation</vt:lpstr>
      <vt:lpstr>Respiratory Structures</vt:lpstr>
      <vt:lpstr>Respiratory Structures</vt:lpstr>
      <vt:lpstr>Pathway of Air</vt:lpstr>
      <vt:lpstr>The Process of Breathing</vt:lpstr>
      <vt:lpstr>PowerPoint Presentation</vt:lpstr>
      <vt:lpstr>Group Practice</vt:lpstr>
      <vt:lpstr>KEY</vt:lpstr>
      <vt:lpstr>Review</vt:lpstr>
      <vt:lpstr>Review Key</vt:lpstr>
      <vt:lpstr>Flipped Classroom:  define/describe each of the disease &amp; conditions</vt:lpstr>
      <vt:lpstr>Abnormal Breath Sounds https://www.practicalclinicalskills.com/breath-sounds-reference-guide</vt:lpstr>
      <vt:lpstr>PowerPoint Presentation</vt:lpstr>
    </vt:vector>
  </TitlesOfParts>
  <Company>Prosper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 What is the fun</dc:title>
  <dc:creator>Administrator</dc:creator>
  <cp:lastModifiedBy>THOMAS, MARY</cp:lastModifiedBy>
  <cp:revision>45</cp:revision>
  <cp:lastPrinted>2014-04-22T13:47:24Z</cp:lastPrinted>
  <dcterms:created xsi:type="dcterms:W3CDTF">2012-11-06T15:37:16Z</dcterms:created>
  <dcterms:modified xsi:type="dcterms:W3CDTF">2019-12-05T21:30:04Z</dcterms:modified>
</cp:coreProperties>
</file>