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59" r:id="rId4"/>
    <p:sldId id="287" r:id="rId5"/>
    <p:sldId id="260" r:id="rId6"/>
    <p:sldId id="264" r:id="rId7"/>
    <p:sldId id="284" r:id="rId8"/>
    <p:sldId id="290" r:id="rId9"/>
    <p:sldId id="265" r:id="rId10"/>
    <p:sldId id="286" r:id="rId11"/>
    <p:sldId id="266" r:id="rId12"/>
    <p:sldId id="269" r:id="rId13"/>
    <p:sldId id="289" r:id="rId14"/>
  </p:sldIdLst>
  <p:sldSz cx="9144000" cy="6858000" type="screen4x3"/>
  <p:notesSz cx="7010400" cy="9296400"/>
  <p:embeddedFontLst>
    <p:embeddedFont>
      <p:font typeface="Tahoma" panose="020B0604030504040204" pitchFamily="34" charset="0"/>
      <p:regular r:id="rId17"/>
      <p:bold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660"/>
  </p:normalViewPr>
  <p:slideViewPr>
    <p:cSldViewPr>
      <p:cViewPr>
        <p:scale>
          <a:sx n="75" d="100"/>
          <a:sy n="75" d="100"/>
        </p:scale>
        <p:origin x="-2898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4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4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r">
              <a:defRPr sz="1200"/>
            </a:lvl1pPr>
          </a:lstStyle>
          <a:p>
            <a:fld id="{6D6FB24C-D8D9-4456-884E-B5B709578F8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413" cy="464184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7"/>
            <a:ext cx="3037413" cy="464184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r">
              <a:defRPr sz="1200"/>
            </a:lvl1pPr>
          </a:lstStyle>
          <a:p>
            <a:fld id="{2A18C994-D852-4F8A-9171-2145B2D5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919" tIns="91919" rIns="91919" bIns="91919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9669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9338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9007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38676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98344" marR="0" indent="0" algn="l" rtl="0">
              <a:spcBef>
                <a:spcPts val="0"/>
              </a:spcBef>
              <a:defRPr/>
            </a:lvl6pPr>
            <a:lvl7pPr marL="2758013" marR="0" indent="0" algn="l" rtl="0">
              <a:spcBef>
                <a:spcPts val="0"/>
              </a:spcBef>
              <a:defRPr/>
            </a:lvl7pPr>
            <a:lvl8pPr marL="3217682" marR="0" indent="0" algn="l" rtl="0">
              <a:spcBef>
                <a:spcPts val="0"/>
              </a:spcBef>
              <a:defRPr/>
            </a:lvl8pPr>
            <a:lvl9pPr marL="3677351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919" tIns="91919" rIns="91919" bIns="91919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9669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9338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9007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38676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98344" marR="0" indent="0" algn="l" rtl="0">
              <a:spcBef>
                <a:spcPts val="0"/>
              </a:spcBef>
              <a:defRPr/>
            </a:lvl6pPr>
            <a:lvl7pPr marL="2758013" marR="0" indent="0" algn="l" rtl="0">
              <a:spcBef>
                <a:spcPts val="0"/>
              </a:spcBef>
              <a:defRPr/>
            </a:lvl7pPr>
            <a:lvl8pPr marL="3217682" marR="0" indent="0" algn="l" rtl="0">
              <a:spcBef>
                <a:spcPts val="0"/>
              </a:spcBef>
              <a:defRPr/>
            </a:lvl8pPr>
            <a:lvl9pPr marL="3677351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919" tIns="91919" rIns="91919" bIns="91919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919" tIns="91919" rIns="91919" bIns="91919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9669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9338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9007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38676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98344" marR="0" indent="0" algn="l" rtl="0">
              <a:spcBef>
                <a:spcPts val="0"/>
              </a:spcBef>
              <a:defRPr/>
            </a:lvl6pPr>
            <a:lvl7pPr marL="2758013" marR="0" indent="0" algn="l" rtl="0">
              <a:spcBef>
                <a:spcPts val="0"/>
              </a:spcBef>
              <a:defRPr/>
            </a:lvl7pPr>
            <a:lvl8pPr marL="3217682" marR="0" indent="0" algn="l" rtl="0">
              <a:spcBef>
                <a:spcPts val="0"/>
              </a:spcBef>
              <a:defRPr/>
            </a:lvl8pPr>
            <a:lvl9pPr marL="3677351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471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5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6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11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12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226" tIns="46600" rIns="93226" bIns="466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496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91160" y="1911984"/>
            <a:ext cx="8351399" cy="561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03761" y="2643248"/>
            <a:ext cx="8342400" cy="456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2258800" y="2550225"/>
            <a:ext cx="4621799" cy="144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/>
          <p:nvPr/>
        </p:nvSpPr>
        <p:spPr>
          <a:xfrm>
            <a:off x="0" y="4040396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1249799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301687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2" name="Shape 62"/>
          <p:cNvCxnSpPr/>
          <p:nvPr/>
        </p:nvCxnSpPr>
        <p:spPr>
          <a:xfrm rot="10800000" flipH="1">
            <a:off x="2258963" y="1045040"/>
            <a:ext cx="4602300" cy="93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4456799" cy="62783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H="1">
            <a:off x="3434" y="5013041"/>
            <a:ext cx="4453249" cy="137434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9" name="Shape 69"/>
          <p:cNvCxnSpPr/>
          <p:nvPr/>
        </p:nvCxnSpPr>
        <p:spPr>
          <a:xfrm>
            <a:off x="409699" y="992104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507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3550799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5021123" y="1600200"/>
            <a:ext cx="35507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1249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301687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7" name="Shape 77"/>
          <p:cNvCxnSpPr/>
          <p:nvPr/>
        </p:nvCxnSpPr>
        <p:spPr>
          <a:xfrm rot="10800000" flipH="1">
            <a:off x="2258963" y="1045040"/>
            <a:ext cx="4602300" cy="93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rot="10800000">
            <a:off x="-5937" y="5483652"/>
            <a:ext cx="4453249" cy="137434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388492" y="5879569"/>
            <a:ext cx="3708599" cy="4799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88492" y="5991680"/>
            <a:ext cx="3644400" cy="51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8278"/>
            <a:ext cx="9144067" cy="6849600"/>
            <a:chOff x="0" y="14677"/>
            <a:chExt cx="9144067" cy="6849600"/>
          </a:xfrm>
        </p:grpSpPr>
        <p:sp>
          <p:nvSpPr>
            <p:cNvPr id="10" name="Shape 10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AwIN1gPm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eE7Fpg061I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kMKc8nfPAT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78311" y="6175177"/>
            <a:ext cx="8351399" cy="561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https://www.youtube.com/watch?v=uaAwIN1gPm4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https://www.youtube.com/watch?v=kMKc8nfPATI</a:t>
            </a:r>
            <a:endParaRPr lang="en-US" sz="1200" b="0" i="0" u="none" strike="noStrike" cap="none" baseline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1828800"/>
            <a:ext cx="8342400" cy="45629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EB5FF"/>
              </a:buClr>
              <a:buSzPct val="25000"/>
              <a:buFont typeface="Times New Roman"/>
              <a:buNone/>
            </a:pPr>
            <a:r>
              <a:rPr lang="en-US" sz="4800" b="1" i="0" u="none" strike="noStrike" cap="non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Nervous </a:t>
            </a:r>
            <a:r>
              <a:rPr lang="en-US" sz="4800" b="1" i="0" u="none" strike="noStrike" cap="none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EB5FF"/>
              </a:buClr>
              <a:buSzPct val="25000"/>
              <a:buFont typeface="Times New Roman"/>
              <a:buNone/>
            </a:pPr>
            <a:r>
              <a:rPr lang="en-US" sz="28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“control center” of the body</a:t>
            </a:r>
            <a:endParaRPr lang="en-US" sz="2800" b="1" i="0" u="none" strike="noStrike" cap="non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AEB5FF"/>
              </a:buClr>
              <a:buFont typeface="Times New Roman"/>
              <a:buNone/>
            </a:pPr>
            <a:endParaRPr sz="4000" b="0" i="0" u="none" strike="noStrike" cap="non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90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hlinkClick r:id="rId6"/>
          </p:cNvPr>
          <p:cNvSpPr txBox="1"/>
          <p:nvPr/>
        </p:nvSpPr>
        <p:spPr>
          <a:xfrm>
            <a:off x="381000" y="5867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https://www.youtube.com/watch?v=EeE7Fpg061I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All nerves outside CNS</a:t>
            </a:r>
          </a:p>
          <a:p>
            <a:r>
              <a:rPr lang="en-US" sz="4000" dirty="0" smtClean="0"/>
              <a:t>12 pairs of cranial nerves</a:t>
            </a:r>
          </a:p>
          <a:p>
            <a:r>
              <a:rPr lang="en-US" sz="4000" dirty="0" smtClean="0"/>
              <a:t>31 pair of spinal nerves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0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 smtClean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PNS: The Nerves </a:t>
            </a:r>
            <a:endParaRPr lang="en-US" sz="4400" b="1" i="0" u="none" strike="noStrike" cap="none" baseline="0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066800"/>
            <a:ext cx="38862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6482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Receive and transmit messages to and from all parts of the body.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Neuron: basic cell of the nervous system (nerve cell)</a:t>
            </a:r>
          </a:p>
          <a:p>
            <a:pPr indent="-228600">
              <a:spcBef>
                <a:spcPts val="400"/>
              </a:spcBef>
            </a:pPr>
            <a:r>
              <a:rPr lang="en-US" sz="2400" b="1" i="0" u="sng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Afferent nerves</a:t>
            </a:r>
            <a:r>
              <a:rPr lang="en-US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sensory nerves (example:</a:t>
            </a:r>
            <a:r>
              <a:rPr lang="en-US" sz="2400" b="0" i="0" u="none" strike="noStrike" cap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touching a hot object is sensed by the brain as hot to the touch)</a:t>
            </a:r>
          </a:p>
          <a:p>
            <a:pPr indent="-228600">
              <a:spcBef>
                <a:spcPts val="400"/>
              </a:spcBef>
            </a:pPr>
            <a:r>
              <a:rPr lang="en-US" sz="2400" b="1" u="sng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Efferent nerves</a:t>
            </a:r>
            <a:r>
              <a:rPr lang="en-US" sz="2400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motor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nerves (example: your hands pull away from the hot cup once touched)</a:t>
            </a:r>
            <a:endParaRPr lang="en-US" sz="2400" b="0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Sensory Organs and Receptors 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1537325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external stimulation and transmit these stimuli to the sensory neurons. </a:t>
            </a:r>
          </a:p>
          <a:p>
            <a:pPr marL="9144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Eyes (sight)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Ears (hearing)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Nose (smell)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(touch)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Tongue (taste)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450" y="2995987"/>
            <a:ext cx="394335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1600" y="1397000"/>
            <a:ext cx="4648200" cy="538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Meningitis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Alzheimer’s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Parkinson’s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Tetanus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Shingles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Amnesia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Migraine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Cerebral Aneurysm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Spina Bifida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Flipped Classroom: 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Define the following for the upcoming lesson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814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79131" y="1371600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Epilepsy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Seizure (all types)</a:t>
            </a:r>
            <a:endParaRPr lang="en-US" sz="3200" dirty="0" smtClean="0">
              <a:latin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Aura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Stroke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TIA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Concussion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Syncope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Paraplegia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Bell’s Palsy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Multiple Sclerosis</a:t>
            </a: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/>
                <a:cs typeface="Times New Roman"/>
                <a:sym typeface="Times New Roman"/>
              </a:rPr>
              <a:t>Subdural hematoma</a:t>
            </a:r>
          </a:p>
          <a:p>
            <a:pPr lvl="0">
              <a:buClr>
                <a:srgbClr val="000000"/>
              </a:buClr>
              <a:buSzPct val="100000"/>
            </a:pPr>
            <a:endParaRPr lang="en-US" sz="3200" dirty="0">
              <a:latin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dirty="0"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22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rgbClr val="C00000"/>
                </a:solidFill>
                <a:latin typeface="+mj-lt"/>
              </a:rPr>
              <a:t>Sensory Input: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any electrical impulse sent from the eyes, ears, nose, tongue or skin to the central nervous system (brain and spinal cord)</a:t>
            </a:r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Integration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 information from the sensory organs is interpreted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Motor Output: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the response generated from the interpretation of sensory input. Occurs in two ways:</a:t>
            </a:r>
          </a:p>
          <a:p>
            <a:pPr lvl="4"/>
            <a:r>
              <a:rPr lang="en-US" dirty="0" smtClean="0">
                <a:latin typeface="+mj-lt"/>
              </a:rPr>
              <a:t>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V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oluntary movement (skeletal muscle)</a:t>
            </a:r>
          </a:p>
          <a:p>
            <a:pPr lvl="4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Involuntary movement (cardiac &amp; smooth muscle)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5625" y="0"/>
            <a:ext cx="2795400" cy="4587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and Peripheral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Nervous Systems 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5500" y="44775"/>
            <a:ext cx="4279799" cy="6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CNS vs PNS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5143"/>
            <a:ext cx="8534400" cy="43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74513" y="35859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 smtClean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CNS: The Brain </a:t>
            </a:r>
            <a:r>
              <a:rPr lang="en-US" sz="44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400" b="0" i="0" u="none" strike="noStrike" cap="none" baseline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8686" y="990600"/>
            <a:ext cx="5610113" cy="579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>
                <a:solidFill>
                  <a:schemeClr val="accent4"/>
                </a:solidFill>
                <a:latin typeface="+mj-lt"/>
                <a:ea typeface="Times New Roman"/>
                <a:cs typeface="Times New Roman"/>
                <a:sym typeface="Times New Roman"/>
              </a:rPr>
              <a:t>Coordinates all activities of the body by receiving and transmitting messages throughout the body. </a:t>
            </a:r>
            <a:endParaRPr lang="en-US" sz="2400" b="0" i="0" u="none" strike="noStrike" cap="none" baseline="0" dirty="0" smtClean="0">
              <a:solidFill>
                <a:schemeClr val="accent4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b="1" dirty="0" smtClean="0">
                <a:latin typeface="+mj-lt"/>
                <a:ea typeface="Times New Roman"/>
                <a:cs typeface="Times New Roman"/>
                <a:sym typeface="Times New Roman"/>
              </a:rPr>
              <a:t>CSF</a:t>
            </a:r>
            <a:r>
              <a:rPr lang="en-US" dirty="0" smtClean="0">
                <a:latin typeface="+mj-lt"/>
                <a:ea typeface="Times New Roman"/>
                <a:cs typeface="Times New Roman"/>
                <a:sym typeface="Times New Roman"/>
              </a:rPr>
              <a:t> protects the brain and fills the </a:t>
            </a:r>
            <a:r>
              <a:rPr lang="en-US" i="1" dirty="0" smtClean="0">
                <a:latin typeface="+mj-lt"/>
                <a:ea typeface="Times New Roman"/>
                <a:cs typeface="Times New Roman"/>
                <a:sym typeface="Times New Roman"/>
              </a:rPr>
              <a:t>ventricles</a:t>
            </a:r>
            <a:r>
              <a:rPr lang="en-US" dirty="0" smtClean="0">
                <a:latin typeface="+mj-lt"/>
                <a:ea typeface="Times New Roman"/>
                <a:cs typeface="Times New Roman"/>
                <a:sym typeface="Times New Roman"/>
              </a:rPr>
              <a:t> (cavities in the brain)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b="1" dirty="0" smtClean="0">
                <a:latin typeface="+mj-lt"/>
                <a:ea typeface="Times New Roman"/>
                <a:cs typeface="Times New Roman"/>
                <a:sym typeface="Times New Roman"/>
              </a:rPr>
              <a:t>Right side</a:t>
            </a:r>
            <a:r>
              <a:rPr lang="en-US" dirty="0" smtClean="0">
                <a:latin typeface="+mj-lt"/>
                <a:ea typeface="Times New Roman"/>
                <a:cs typeface="Times New Roman"/>
                <a:sym typeface="Times New Roman"/>
              </a:rPr>
              <a:t>: controls left side of body, music/art (creativity) ,intuition, emotions, face recognition, subjectivity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Left side: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controls right side of body, numbers/math/scientific skills, language, logic/reasoning, objectivity</a:t>
            </a:r>
            <a:endParaRPr lang="en-US" b="0" i="0" u="none" strike="noStrike" cap="none" baseline="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Lobes of the Brain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" y="1066800"/>
            <a:ext cx="4876800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Occipital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Eyesight/vision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mell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hearing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Factual &amp; visual memory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Frontal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Personality &amp; emotion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Problem-solving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Parietal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Receives and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interprets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sensory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impulses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touch, pain, pressure, and temperature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057400"/>
            <a:ext cx="4654136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998"/>
            <a:ext cx="6324600" cy="914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Regions of the Brain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038600" cy="5943600"/>
          </a:xfrm>
        </p:spPr>
        <p:txBody>
          <a:bodyPr/>
          <a:lstStyle/>
          <a:p>
            <a:pPr lvl="0"/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Cerebrum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: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judgment, memory, association &amp; critical thinking, highest levels of thought (lobes of the brain)</a:t>
            </a:r>
          </a:p>
          <a:p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Diencephalon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: posterior part of the forebrain with three endocrine glands</a:t>
            </a:r>
          </a:p>
          <a:p>
            <a:pPr lvl="1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Thalmus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sensory “traffic director”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Hypothalmus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controls HR, BP, body temperature, hormones, hunger, thirst and digestion (vital body functions)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Pineal: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circadian rhythm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62400" y="5410200"/>
            <a:ext cx="29718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450054" cy="29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98" y="36755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Regions of the 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0" y="1143000"/>
            <a:ext cx="4721654" cy="5486399"/>
          </a:xfrm>
        </p:spPr>
        <p:txBody>
          <a:bodyPr/>
          <a:lstStyle/>
          <a:p>
            <a:r>
              <a:rPr lang="en-US" sz="2400" b="1" u="sng" dirty="0">
                <a:solidFill>
                  <a:schemeClr val="tx2">
                    <a:lumMod val="25000"/>
                  </a:schemeClr>
                </a:solidFill>
              </a:rPr>
              <a:t>Brain Stem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: connects the cerebrum with the spinal cord &amp; controls vital signs and sleep patterns</a:t>
            </a:r>
          </a:p>
          <a:p>
            <a:pPr lvl="1"/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Pons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: “bridge” where nerves cross over</a:t>
            </a:r>
          </a:p>
          <a:p>
            <a:pPr lvl="1"/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Midbrain: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 passage way for electrical impulses</a:t>
            </a:r>
          </a:p>
          <a:p>
            <a:pPr lvl="1"/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Medulla Oblongata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: vital functions (RR, HR, BP, temp)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23" y="129540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 smtClean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CNS: The Spinal Cord</a:t>
            </a:r>
            <a:endParaRPr lang="en-US" sz="4400" b="1" i="0" u="none" strike="noStrike" cap="none" baseline="0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48768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Transmits nerve impulses between the brain, limbs, and lower part of the </a:t>
            </a:r>
            <a:r>
              <a:rPr lang="en-US" sz="2400" b="0" i="0" u="none" strike="noStrike" cap="none" baseline="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 by CSF and the spinal column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Composed of neural tissue</a:t>
            </a: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743200"/>
            <a:ext cx="40681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520</Words>
  <Application>Microsoft Office PowerPoint</Application>
  <PresentationFormat>On-screen Show (4:3)</PresentationFormat>
  <Paragraphs>99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Tahoma</vt:lpstr>
      <vt:lpstr>Times New Roman</vt:lpstr>
      <vt:lpstr>inspiration-board</vt:lpstr>
      <vt:lpstr>https://www.youtube.com/watch?v=uaAwIN1gPm4 https://www.youtube.com/watch?v=kMKc8nfPATI</vt:lpstr>
      <vt:lpstr>Function of the Nervous System</vt:lpstr>
      <vt:lpstr>Central and Peripheral  Nervous Systems </vt:lpstr>
      <vt:lpstr>CNS vs PNS</vt:lpstr>
      <vt:lpstr>CNS: The Brain  </vt:lpstr>
      <vt:lpstr>Lobes of the Brain</vt:lpstr>
      <vt:lpstr>Regions of the Brain</vt:lpstr>
      <vt:lpstr>Regions of the Brain</vt:lpstr>
      <vt:lpstr>CNS: The Spinal Cord</vt:lpstr>
      <vt:lpstr>PNS</vt:lpstr>
      <vt:lpstr>PNS: The Nerves </vt:lpstr>
      <vt:lpstr>Sensory Organs and Receptors  </vt:lpstr>
      <vt:lpstr>Flipped Classroom:  Define the following for the upcoming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THOMAS, MARY</dc:creator>
  <cp:lastModifiedBy>THOMAS, MARY</cp:lastModifiedBy>
  <cp:revision>36</cp:revision>
  <cp:lastPrinted>2016-04-26T16:03:31Z</cp:lastPrinted>
  <dcterms:modified xsi:type="dcterms:W3CDTF">2018-02-12T21:42:06Z</dcterms:modified>
</cp:coreProperties>
</file>