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59" r:id="rId6"/>
    <p:sldId id="260" r:id="rId7"/>
    <p:sldId id="273" r:id="rId8"/>
    <p:sldId id="276" r:id="rId9"/>
    <p:sldId id="261" r:id="rId10"/>
    <p:sldId id="262" r:id="rId11"/>
    <p:sldId id="263" r:id="rId12"/>
    <p:sldId id="274" r:id="rId13"/>
    <p:sldId id="264" r:id="rId14"/>
    <p:sldId id="265" r:id="rId15"/>
    <p:sldId id="279" r:id="rId16"/>
    <p:sldId id="280" r:id="rId17"/>
    <p:sldId id="278" r:id="rId18"/>
    <p:sldId id="275" r:id="rId19"/>
    <p:sldId id="272" r:id="rId20"/>
    <p:sldId id="281" r:id="rId21"/>
    <p:sldId id="267" r:id="rId22"/>
    <p:sldId id="282" r:id="rId23"/>
    <p:sldId id="285" r:id="rId24"/>
    <p:sldId id="286" r:id="rId25"/>
    <p:sldId id="283" r:id="rId26"/>
    <p:sldId id="287" r:id="rId27"/>
  </p:sldIdLst>
  <p:sldSz cx="9144000" cy="5143500" type="screen16x9"/>
  <p:notesSz cx="7010400" cy="9296400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Arial Black" panose="020B0A04020102020204" pitchFamily="34" charset="0"/>
      <p:bold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10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816F5-9C55-41E2-A4B2-D8CE3E7A38BA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51E1-66D8-428D-88C2-18F605A23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806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13" tIns="46594" rIns="93213" bIns="46594" anchor="b" anchorCtr="0">
            <a:noAutofit/>
          </a:bodyPr>
          <a:lstStyle/>
          <a:p>
            <a:pPr algn="r">
              <a:buClr>
                <a:schemeClr val="dk1"/>
              </a:buClr>
              <a:buSzPts val="300"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pPr algn="r">
                <a:buClr>
                  <a:schemeClr val="dk1"/>
                </a:buClr>
                <a:buSzPts val="300"/>
              </a:pPr>
              <a:t>1</a:t>
            </a:fld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13" tIns="46594" rIns="93213" bIns="46594" anchor="t" anchorCtr="0">
            <a:noAutofit/>
          </a:bodyPr>
          <a:lstStyle/>
          <a:p>
            <a:pPr marL="0" indent="0">
              <a:buSzPts val="300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8" tIns="91888" rIns="91888" bIns="91888" anchor="t" anchorCtr="0">
            <a:noAutofit/>
          </a:bodyPr>
          <a:lstStyle/>
          <a:p>
            <a:pPr marL="0" indent="0">
              <a:buSzPts val="1800"/>
              <a:buNone/>
            </a:pPr>
            <a:endParaRPr sz="1800"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13" tIns="46594" rIns="93213" bIns="46594" anchor="b" anchorCtr="0">
            <a:noAutofit/>
          </a:bodyPr>
          <a:lstStyle/>
          <a:p>
            <a:pPr>
              <a:buSzPts val="300"/>
            </a:pPr>
            <a:fld id="{00000000-1234-1234-1234-123412341234}" type="slidenum">
              <a:rPr lang="en"/>
              <a:pPr>
                <a:buSzPts val="300"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041" y="4415791"/>
            <a:ext cx="5608299" cy="4183515"/>
          </a:xfrm>
          <a:prstGeom prst="rect">
            <a:avLst/>
          </a:prstGeom>
        </p:spPr>
        <p:txBody>
          <a:bodyPr lIns="91914" tIns="91914" rIns="91914" bIns="91914" anchor="t" anchorCtr="0">
            <a:noAutofit/>
          </a:bodyPr>
          <a:lstStyle/>
          <a:p>
            <a:endParaRPr dirty="0"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970940" y="8829967"/>
            <a:ext cx="3037715" cy="464734"/>
          </a:xfrm>
          <a:prstGeom prst="rect">
            <a:avLst/>
          </a:prstGeom>
        </p:spPr>
        <p:txBody>
          <a:bodyPr lIns="93221" tIns="46598" rIns="93221" bIns="4659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9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88" tIns="91888" rIns="91888" bIns="91888" anchor="t" anchorCtr="0">
            <a:noAutofit/>
          </a:bodyPr>
          <a:lstStyle/>
          <a:p>
            <a:pPr marL="0" indent="0">
              <a:buSzPts val="1800"/>
              <a:buNone/>
            </a:pPr>
            <a:endParaRPr sz="1800"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13" tIns="46594" rIns="93213" bIns="46594" anchor="b" anchorCtr="0">
            <a:noAutofit/>
          </a:bodyPr>
          <a:lstStyle/>
          <a:p>
            <a:pPr>
              <a:buSzPts val="300"/>
            </a:pPr>
            <a:fld id="{00000000-1234-1234-1234-123412341234}" type="slidenum">
              <a:rPr lang="en"/>
              <a:pPr>
                <a:buSzPts val="300"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0"/>
            <a:ext cx="9144000" cy="372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403761" y="1982436"/>
            <a:ext cx="8342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2258800" y="1912669"/>
            <a:ext cx="4621800" cy="108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9" name="Shape 99"/>
          <p:cNvSpPr/>
          <p:nvPr/>
        </p:nvSpPr>
        <p:spPr>
          <a:xfrm>
            <a:off x="0" y="3030297"/>
            <a:ext cx="9144000" cy="79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" y="0"/>
                </a:moveTo>
                <a:lnTo>
                  <a:pt x="119766" y="3671"/>
                </a:lnTo>
                <a:lnTo>
                  <a:pt x="120000" y="108555"/>
                </a:lnTo>
                <a:lnTo>
                  <a:pt x="117088" y="120000"/>
                </a:lnTo>
                <a:lnTo>
                  <a:pt x="113810" y="107606"/>
                </a:lnTo>
                <a:lnTo>
                  <a:pt x="110881" y="117786"/>
                </a:lnTo>
                <a:lnTo>
                  <a:pt x="107743" y="108491"/>
                </a:lnTo>
                <a:lnTo>
                  <a:pt x="104675" y="117344"/>
                </a:lnTo>
                <a:lnTo>
                  <a:pt x="101537" y="107163"/>
                </a:lnTo>
                <a:lnTo>
                  <a:pt x="98468" y="117786"/>
                </a:lnTo>
                <a:lnTo>
                  <a:pt x="95400" y="107606"/>
                </a:lnTo>
                <a:lnTo>
                  <a:pt x="92262" y="117786"/>
                </a:lnTo>
                <a:lnTo>
                  <a:pt x="89193" y="106721"/>
                </a:lnTo>
                <a:lnTo>
                  <a:pt x="86194" y="117786"/>
                </a:lnTo>
                <a:lnTo>
                  <a:pt x="83126" y="106721"/>
                </a:lnTo>
                <a:lnTo>
                  <a:pt x="80058" y="118229"/>
                </a:lnTo>
                <a:lnTo>
                  <a:pt x="76989" y="106721"/>
                </a:lnTo>
                <a:lnTo>
                  <a:pt x="73921" y="118672"/>
                </a:lnTo>
                <a:lnTo>
                  <a:pt x="70713" y="107163"/>
                </a:lnTo>
                <a:lnTo>
                  <a:pt x="67644" y="118672"/>
                </a:lnTo>
                <a:lnTo>
                  <a:pt x="64576" y="108049"/>
                </a:lnTo>
                <a:lnTo>
                  <a:pt x="61508" y="119114"/>
                </a:lnTo>
                <a:lnTo>
                  <a:pt x="58369" y="107606"/>
                </a:lnTo>
                <a:lnTo>
                  <a:pt x="55371" y="119557"/>
                </a:lnTo>
                <a:lnTo>
                  <a:pt x="52233" y="106721"/>
                </a:lnTo>
                <a:lnTo>
                  <a:pt x="49164" y="119114"/>
                </a:lnTo>
                <a:lnTo>
                  <a:pt x="46096" y="107606"/>
                </a:lnTo>
                <a:lnTo>
                  <a:pt x="43097" y="119114"/>
                </a:lnTo>
                <a:lnTo>
                  <a:pt x="39959" y="108049"/>
                </a:lnTo>
                <a:lnTo>
                  <a:pt x="36821" y="119114"/>
                </a:lnTo>
                <a:lnTo>
                  <a:pt x="33752" y="108049"/>
                </a:lnTo>
                <a:lnTo>
                  <a:pt x="30754" y="119114"/>
                </a:lnTo>
                <a:lnTo>
                  <a:pt x="27615" y="107606"/>
                </a:lnTo>
                <a:lnTo>
                  <a:pt x="24477" y="119557"/>
                </a:lnTo>
                <a:lnTo>
                  <a:pt x="21409" y="106721"/>
                </a:lnTo>
                <a:lnTo>
                  <a:pt x="18410" y="119557"/>
                </a:lnTo>
                <a:lnTo>
                  <a:pt x="15272" y="107606"/>
                </a:lnTo>
                <a:lnTo>
                  <a:pt x="12273" y="119557"/>
                </a:lnTo>
                <a:lnTo>
                  <a:pt x="9135" y="107606"/>
                </a:lnTo>
                <a:lnTo>
                  <a:pt x="5997" y="119114"/>
                </a:lnTo>
                <a:lnTo>
                  <a:pt x="2859" y="107606"/>
                </a:lnTo>
                <a:lnTo>
                  <a:pt x="0" y="119557"/>
                </a:lnTo>
                <a:cubicBezTo>
                  <a:pt x="38" y="79704"/>
                  <a:pt x="77" y="39852"/>
                  <a:pt x="1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131445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0" y="0"/>
            <a:ext cx="9144000" cy="9375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226265"/>
            <a:ext cx="9144000" cy="79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" y="0"/>
                </a:moveTo>
                <a:lnTo>
                  <a:pt x="119766" y="3671"/>
                </a:lnTo>
                <a:lnTo>
                  <a:pt x="120000" y="108555"/>
                </a:lnTo>
                <a:lnTo>
                  <a:pt x="117088" y="120000"/>
                </a:lnTo>
                <a:lnTo>
                  <a:pt x="113810" y="107606"/>
                </a:lnTo>
                <a:lnTo>
                  <a:pt x="110881" y="117786"/>
                </a:lnTo>
                <a:lnTo>
                  <a:pt x="107743" y="108491"/>
                </a:lnTo>
                <a:lnTo>
                  <a:pt x="104675" y="117344"/>
                </a:lnTo>
                <a:lnTo>
                  <a:pt x="101537" y="107163"/>
                </a:lnTo>
                <a:lnTo>
                  <a:pt x="98468" y="117786"/>
                </a:lnTo>
                <a:lnTo>
                  <a:pt x="95400" y="107606"/>
                </a:lnTo>
                <a:lnTo>
                  <a:pt x="92262" y="117786"/>
                </a:lnTo>
                <a:lnTo>
                  <a:pt x="89193" y="106721"/>
                </a:lnTo>
                <a:lnTo>
                  <a:pt x="86194" y="117786"/>
                </a:lnTo>
                <a:lnTo>
                  <a:pt x="83126" y="106721"/>
                </a:lnTo>
                <a:lnTo>
                  <a:pt x="80058" y="118229"/>
                </a:lnTo>
                <a:lnTo>
                  <a:pt x="76989" y="106721"/>
                </a:lnTo>
                <a:lnTo>
                  <a:pt x="73921" y="118672"/>
                </a:lnTo>
                <a:lnTo>
                  <a:pt x="70713" y="107163"/>
                </a:lnTo>
                <a:lnTo>
                  <a:pt x="67644" y="118672"/>
                </a:lnTo>
                <a:lnTo>
                  <a:pt x="64576" y="108049"/>
                </a:lnTo>
                <a:lnTo>
                  <a:pt x="61508" y="119114"/>
                </a:lnTo>
                <a:lnTo>
                  <a:pt x="58369" y="107606"/>
                </a:lnTo>
                <a:lnTo>
                  <a:pt x="55371" y="119557"/>
                </a:lnTo>
                <a:lnTo>
                  <a:pt x="52233" y="106721"/>
                </a:lnTo>
                <a:lnTo>
                  <a:pt x="49164" y="119114"/>
                </a:lnTo>
                <a:lnTo>
                  <a:pt x="46096" y="107606"/>
                </a:lnTo>
                <a:lnTo>
                  <a:pt x="43097" y="119114"/>
                </a:lnTo>
                <a:lnTo>
                  <a:pt x="39959" y="108049"/>
                </a:lnTo>
                <a:lnTo>
                  <a:pt x="36821" y="119114"/>
                </a:lnTo>
                <a:lnTo>
                  <a:pt x="33752" y="108049"/>
                </a:lnTo>
                <a:lnTo>
                  <a:pt x="30754" y="119114"/>
                </a:lnTo>
                <a:lnTo>
                  <a:pt x="27615" y="107606"/>
                </a:lnTo>
                <a:lnTo>
                  <a:pt x="24477" y="119557"/>
                </a:lnTo>
                <a:lnTo>
                  <a:pt x="21409" y="106721"/>
                </a:lnTo>
                <a:lnTo>
                  <a:pt x="18410" y="119557"/>
                </a:lnTo>
                <a:lnTo>
                  <a:pt x="15272" y="107606"/>
                </a:lnTo>
                <a:lnTo>
                  <a:pt x="12273" y="119557"/>
                </a:lnTo>
                <a:lnTo>
                  <a:pt x="9135" y="107606"/>
                </a:lnTo>
                <a:lnTo>
                  <a:pt x="5997" y="119114"/>
                </a:lnTo>
                <a:lnTo>
                  <a:pt x="2859" y="107606"/>
                </a:lnTo>
                <a:lnTo>
                  <a:pt x="0" y="119557"/>
                </a:lnTo>
                <a:cubicBezTo>
                  <a:pt x="38" y="79704"/>
                  <a:pt x="77" y="39852"/>
                  <a:pt x="1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Shape 109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0"/>
            <a:ext cx="4456800" cy="470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 flipH="1">
            <a:off x="3483" y="3759781"/>
            <a:ext cx="4453200" cy="103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52" y="110792"/>
                </a:moveTo>
                <a:lnTo>
                  <a:pt x="113695" y="119999"/>
                </a:lnTo>
                <a:lnTo>
                  <a:pt x="107251" y="110110"/>
                </a:lnTo>
                <a:lnTo>
                  <a:pt x="100951" y="119658"/>
                </a:lnTo>
                <a:lnTo>
                  <a:pt x="94650" y="110792"/>
                </a:lnTo>
                <a:lnTo>
                  <a:pt x="88493" y="119658"/>
                </a:lnTo>
                <a:lnTo>
                  <a:pt x="82049" y="111133"/>
                </a:lnTo>
                <a:lnTo>
                  <a:pt x="75606" y="119658"/>
                </a:lnTo>
                <a:lnTo>
                  <a:pt x="69305" y="111133"/>
                </a:lnTo>
                <a:lnTo>
                  <a:pt x="63148" y="119658"/>
                </a:lnTo>
                <a:lnTo>
                  <a:pt x="56704" y="110792"/>
                </a:lnTo>
                <a:lnTo>
                  <a:pt x="50260" y="119999"/>
                </a:lnTo>
                <a:lnTo>
                  <a:pt x="43960" y="110110"/>
                </a:lnTo>
                <a:lnTo>
                  <a:pt x="37803" y="119999"/>
                </a:lnTo>
                <a:lnTo>
                  <a:pt x="31359" y="110792"/>
                </a:lnTo>
                <a:lnTo>
                  <a:pt x="25202" y="119999"/>
                </a:lnTo>
                <a:lnTo>
                  <a:pt x="18758" y="110792"/>
                </a:lnTo>
                <a:lnTo>
                  <a:pt x="12314" y="119658"/>
                </a:lnTo>
                <a:lnTo>
                  <a:pt x="5871" y="110792"/>
                </a:lnTo>
                <a:lnTo>
                  <a:pt x="0" y="119999"/>
                </a:lnTo>
                <a:cubicBezTo>
                  <a:pt x="0" y="80000"/>
                  <a:pt x="0" y="40000"/>
                  <a:pt x="0" y="0"/>
                </a:cubicBezTo>
                <a:lnTo>
                  <a:pt x="12000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Shape 116"/>
          <p:cNvCxnSpPr/>
          <p:nvPr/>
        </p:nvCxnSpPr>
        <p:spPr>
          <a:xfrm>
            <a:off x="409699" y="744078"/>
            <a:ext cx="3660000" cy="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8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800" cy="3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0" y="0"/>
            <a:ext cx="9144000" cy="93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226265"/>
            <a:ext cx="9144000" cy="79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" y="0"/>
                </a:moveTo>
                <a:lnTo>
                  <a:pt x="119766" y="3671"/>
                </a:lnTo>
                <a:lnTo>
                  <a:pt x="120000" y="108555"/>
                </a:lnTo>
                <a:lnTo>
                  <a:pt x="117088" y="120000"/>
                </a:lnTo>
                <a:lnTo>
                  <a:pt x="113810" y="107606"/>
                </a:lnTo>
                <a:lnTo>
                  <a:pt x="110881" y="117786"/>
                </a:lnTo>
                <a:lnTo>
                  <a:pt x="107743" y="108491"/>
                </a:lnTo>
                <a:lnTo>
                  <a:pt x="104675" y="117344"/>
                </a:lnTo>
                <a:lnTo>
                  <a:pt x="101537" y="107163"/>
                </a:lnTo>
                <a:lnTo>
                  <a:pt x="98468" y="117786"/>
                </a:lnTo>
                <a:lnTo>
                  <a:pt x="95400" y="107606"/>
                </a:lnTo>
                <a:lnTo>
                  <a:pt x="92262" y="117786"/>
                </a:lnTo>
                <a:lnTo>
                  <a:pt x="89193" y="106721"/>
                </a:lnTo>
                <a:lnTo>
                  <a:pt x="86194" y="117786"/>
                </a:lnTo>
                <a:lnTo>
                  <a:pt x="83126" y="106721"/>
                </a:lnTo>
                <a:lnTo>
                  <a:pt x="80058" y="118229"/>
                </a:lnTo>
                <a:lnTo>
                  <a:pt x="76989" y="106721"/>
                </a:lnTo>
                <a:lnTo>
                  <a:pt x="73921" y="118672"/>
                </a:lnTo>
                <a:lnTo>
                  <a:pt x="70713" y="107163"/>
                </a:lnTo>
                <a:lnTo>
                  <a:pt x="67644" y="118672"/>
                </a:lnTo>
                <a:lnTo>
                  <a:pt x="64576" y="108049"/>
                </a:lnTo>
                <a:lnTo>
                  <a:pt x="61508" y="119114"/>
                </a:lnTo>
                <a:lnTo>
                  <a:pt x="58369" y="107606"/>
                </a:lnTo>
                <a:lnTo>
                  <a:pt x="55371" y="119557"/>
                </a:lnTo>
                <a:lnTo>
                  <a:pt x="52233" y="106721"/>
                </a:lnTo>
                <a:lnTo>
                  <a:pt x="49164" y="119114"/>
                </a:lnTo>
                <a:lnTo>
                  <a:pt x="46096" y="107606"/>
                </a:lnTo>
                <a:lnTo>
                  <a:pt x="43097" y="119114"/>
                </a:lnTo>
                <a:lnTo>
                  <a:pt x="39959" y="108049"/>
                </a:lnTo>
                <a:lnTo>
                  <a:pt x="36821" y="119114"/>
                </a:lnTo>
                <a:lnTo>
                  <a:pt x="33752" y="108049"/>
                </a:lnTo>
                <a:lnTo>
                  <a:pt x="30754" y="119114"/>
                </a:lnTo>
                <a:lnTo>
                  <a:pt x="27615" y="107606"/>
                </a:lnTo>
                <a:lnTo>
                  <a:pt x="24477" y="119557"/>
                </a:lnTo>
                <a:lnTo>
                  <a:pt x="21409" y="106721"/>
                </a:lnTo>
                <a:lnTo>
                  <a:pt x="18410" y="119557"/>
                </a:lnTo>
                <a:lnTo>
                  <a:pt x="15272" y="107606"/>
                </a:lnTo>
                <a:lnTo>
                  <a:pt x="12273" y="119557"/>
                </a:lnTo>
                <a:lnTo>
                  <a:pt x="9135" y="107606"/>
                </a:lnTo>
                <a:lnTo>
                  <a:pt x="5997" y="119114"/>
                </a:lnTo>
                <a:lnTo>
                  <a:pt x="2859" y="107606"/>
                </a:lnTo>
                <a:lnTo>
                  <a:pt x="0" y="119557"/>
                </a:lnTo>
                <a:cubicBezTo>
                  <a:pt x="38" y="79704"/>
                  <a:pt x="77" y="39852"/>
                  <a:pt x="1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Shape 124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0800000">
            <a:off x="-5888" y="4112699"/>
            <a:ext cx="4453200" cy="103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52" y="110792"/>
                </a:moveTo>
                <a:lnTo>
                  <a:pt x="113695" y="119999"/>
                </a:lnTo>
                <a:lnTo>
                  <a:pt x="107251" y="110110"/>
                </a:lnTo>
                <a:lnTo>
                  <a:pt x="100951" y="119658"/>
                </a:lnTo>
                <a:lnTo>
                  <a:pt x="94650" y="110792"/>
                </a:lnTo>
                <a:lnTo>
                  <a:pt x="88493" y="119658"/>
                </a:lnTo>
                <a:lnTo>
                  <a:pt x="82049" y="111133"/>
                </a:lnTo>
                <a:lnTo>
                  <a:pt x="75606" y="119658"/>
                </a:lnTo>
                <a:lnTo>
                  <a:pt x="69305" y="111133"/>
                </a:lnTo>
                <a:lnTo>
                  <a:pt x="63148" y="119658"/>
                </a:lnTo>
                <a:lnTo>
                  <a:pt x="56704" y="110792"/>
                </a:lnTo>
                <a:lnTo>
                  <a:pt x="50260" y="119999"/>
                </a:lnTo>
                <a:lnTo>
                  <a:pt x="43960" y="110110"/>
                </a:lnTo>
                <a:lnTo>
                  <a:pt x="37803" y="119999"/>
                </a:lnTo>
                <a:lnTo>
                  <a:pt x="31359" y="110792"/>
                </a:lnTo>
                <a:lnTo>
                  <a:pt x="25202" y="119999"/>
                </a:lnTo>
                <a:lnTo>
                  <a:pt x="18758" y="110792"/>
                </a:lnTo>
                <a:lnTo>
                  <a:pt x="12314" y="119658"/>
                </a:lnTo>
                <a:lnTo>
                  <a:pt x="5871" y="110792"/>
                </a:lnTo>
                <a:lnTo>
                  <a:pt x="0" y="119999"/>
                </a:lnTo>
                <a:cubicBezTo>
                  <a:pt x="0" y="80000"/>
                  <a:pt x="0" y="40000"/>
                  <a:pt x="0" y="0"/>
                </a:cubicBezTo>
                <a:lnTo>
                  <a:pt x="12000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Shape 129"/>
          <p:cNvCxnSpPr/>
          <p:nvPr/>
        </p:nvCxnSpPr>
        <p:spPr>
          <a:xfrm>
            <a:off x="388492" y="4409677"/>
            <a:ext cx="3708600" cy="36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0" y="6208"/>
            <a:ext cx="9144067" cy="5137200"/>
            <a:chOff x="0" y="14677"/>
            <a:chExt cx="9144067" cy="6849600"/>
          </a:xfrm>
        </p:grpSpPr>
        <p:sp>
          <p:nvSpPr>
            <p:cNvPr id="52" name="Shape 52"/>
            <p:cNvSpPr/>
            <p:nvPr/>
          </p:nvSpPr>
          <p:spPr>
            <a:xfrm>
              <a:off x="0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234838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69677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704516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939355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1174195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1409033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1643873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878711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2113550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2348390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2583228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2818067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3052907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3287746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3522585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757423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3992262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4227101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4461941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4696780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4931619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5166457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5401296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5636135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5870975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6105814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6340653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6575492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6810331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7045170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7280009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7514847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7749686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7984525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8219364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8454203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8689042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923867" y="14677"/>
              <a:ext cx="220200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431"/>
                  </a:srgbClr>
                </a:gs>
                <a:gs pos="50000">
                  <a:srgbClr val="FFFFFF">
                    <a:alpha val="18431"/>
                  </a:srgbClr>
                </a:gs>
                <a:gs pos="97000">
                  <a:srgbClr val="BFBFBF">
                    <a:alpha val="18431"/>
                  </a:srgbClr>
                </a:gs>
                <a:gs pos="100000">
                  <a:srgbClr val="BFBFBF">
                    <a:alpha val="1843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5mkFz0K4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9kR3rYZz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SZNnz9SM4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4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</a:pPr>
            <a:r>
              <a:rPr lang="en" sz="48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</a:t>
            </a:r>
            <a:r>
              <a:rPr lang="en" sz="4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br>
              <a:rPr lang="en" sz="4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8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NERVOUS SYSTEM</a:t>
            </a:r>
            <a:endParaRPr dirty="0"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52400" y="4139380"/>
            <a:ext cx="89154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5FF"/>
              </a:buClr>
              <a:buSzPts val="1200"/>
              <a:buFont typeface="Times New Roman"/>
              <a:buNone/>
            </a:pPr>
            <a:r>
              <a:rPr lang="en-US" sz="4800" b="1" i="0" dirty="0" smtClean="0">
                <a:solidFill>
                  <a:srgbClr val="980000"/>
                </a:solidFill>
              </a:rPr>
              <a:t>Somatic Diseases and Conditions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AEB5FF"/>
              </a:buClr>
              <a:buSzPts val="1000"/>
              <a:buFont typeface="Times New Roman"/>
              <a:buNone/>
            </a:pPr>
            <a:endParaRPr sz="4000" b="0" i="0" u="none" strike="noStrike" cap="none" dirty="0">
              <a:solidFill>
                <a:srgbClr val="AEB5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784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lvl="0">
              <a:buSzPts val="1100"/>
            </a:pPr>
            <a:r>
              <a:rPr lang="en" b="1" dirty="0" smtClean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</a:t>
            </a:r>
            <a:r>
              <a:rPr lang="en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and Conditions</a:t>
            </a:r>
            <a:r>
              <a:rPr lang="en" dirty="0" smtClean="0">
                <a:solidFill>
                  <a:srgbClr val="FFFFFF"/>
                </a:solidFill>
              </a:rPr>
              <a:t>c </a:t>
            </a:r>
            <a:r>
              <a:rPr lang="en" dirty="0">
                <a:solidFill>
                  <a:srgbClr val="FFFFFF"/>
                </a:solidFill>
              </a:rPr>
              <a:t>Diseases and Conditions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52400" y="778984"/>
            <a:ext cx="4235400" cy="3749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 b="1" u="sng" dirty="0" smtClean="0">
                <a:solidFill>
                  <a:srgbClr val="45818E"/>
                </a:solidFill>
              </a:rPr>
              <a:t>Spina </a:t>
            </a:r>
            <a:r>
              <a:rPr lang="en" sz="2000" b="1" u="sng" dirty="0">
                <a:solidFill>
                  <a:srgbClr val="45818E"/>
                </a:solidFill>
              </a:rPr>
              <a:t>Bifida-</a:t>
            </a:r>
            <a:r>
              <a:rPr lang="en" sz="2000" b="1" dirty="0">
                <a:solidFill>
                  <a:srgbClr val="45818E"/>
                </a:solidFill>
              </a:rPr>
              <a:t> </a:t>
            </a:r>
            <a:r>
              <a:rPr lang="en" sz="2000" b="1" dirty="0" smtClean="0">
                <a:solidFill>
                  <a:srgbClr val="45818E"/>
                </a:solidFill>
              </a:rPr>
              <a:t>“</a:t>
            </a:r>
            <a:r>
              <a:rPr lang="en" sz="2000" dirty="0" smtClean="0">
                <a:solidFill>
                  <a:srgbClr val="45818E"/>
                </a:solidFill>
              </a:rPr>
              <a:t>split spine”</a:t>
            </a:r>
          </a:p>
          <a:p>
            <a:pPr marL="285750" indent="-285750">
              <a:spcBef>
                <a:spcPts val="640"/>
              </a:spcBef>
            </a:pPr>
            <a:r>
              <a:rPr lang="en" sz="2000" dirty="0" smtClean="0">
                <a:solidFill>
                  <a:srgbClr val="45818E"/>
                </a:solidFill>
              </a:rPr>
              <a:t>congenital defect</a:t>
            </a:r>
          </a:p>
          <a:p>
            <a:pPr marL="285750" indent="-285750">
              <a:spcBef>
                <a:spcPts val="640"/>
              </a:spcBef>
            </a:pPr>
            <a:r>
              <a:rPr lang="en" sz="2000" dirty="0" smtClean="0">
                <a:solidFill>
                  <a:srgbClr val="45818E"/>
                </a:solidFill>
              </a:rPr>
              <a:t>part </a:t>
            </a:r>
            <a:r>
              <a:rPr lang="en" sz="2000" dirty="0">
                <a:solidFill>
                  <a:srgbClr val="45818E"/>
                </a:solidFill>
              </a:rPr>
              <a:t>of the membrane covering the spinal cord protrudes through a gap in the spine</a:t>
            </a:r>
            <a:r>
              <a:rPr lang="en" sz="2000" dirty="0" smtClean="0">
                <a:solidFill>
                  <a:srgbClr val="45818E"/>
                </a:solidFill>
              </a:rPr>
              <a:t>.</a:t>
            </a:r>
          </a:p>
          <a:p>
            <a:pPr marL="0" indent="0">
              <a:spcBef>
                <a:spcPts val="640"/>
              </a:spcBef>
              <a:buNone/>
            </a:pPr>
            <a:endParaRPr lang="en" sz="2000" dirty="0" smtClean="0">
              <a:solidFill>
                <a:srgbClr val="45818E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en-US" sz="2000" b="1" u="sng" dirty="0">
                <a:solidFill>
                  <a:srgbClr val="60506F">
                    <a:lumMod val="50000"/>
                  </a:srgbClr>
                </a:solidFill>
              </a:rPr>
              <a:t>Hydrocephalus</a:t>
            </a:r>
            <a:r>
              <a:rPr lang="en-US" sz="2000" b="1" dirty="0">
                <a:solidFill>
                  <a:srgbClr val="60506F">
                    <a:lumMod val="50000"/>
                  </a:srgbClr>
                </a:solidFill>
              </a:rPr>
              <a:t>- </a:t>
            </a:r>
            <a:r>
              <a:rPr lang="en-US" sz="2000" dirty="0">
                <a:solidFill>
                  <a:srgbClr val="60506F">
                    <a:lumMod val="50000"/>
                  </a:srgbClr>
                </a:solidFill>
              </a:rPr>
              <a:t>accumulation of excess CSF inside the ventricles of the brain </a:t>
            </a: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506F">
                    <a:lumMod val="50000"/>
                  </a:srgbClr>
                </a:solidFill>
              </a:rPr>
              <a:t>Results in </a:t>
            </a:r>
            <a:r>
              <a:rPr lang="en-US" sz="2000" dirty="0" err="1">
                <a:solidFill>
                  <a:srgbClr val="60506F">
                    <a:lumMod val="50000"/>
                  </a:srgbClr>
                </a:solidFill>
              </a:rPr>
              <a:t>cephalomegaly</a:t>
            </a:r>
            <a:endParaRPr lang="en-US" sz="2000" dirty="0">
              <a:solidFill>
                <a:srgbClr val="60506F">
                  <a:lumMod val="50000"/>
                </a:srgbClr>
              </a:solidFill>
            </a:endParaRPr>
          </a:p>
          <a:p>
            <a:pPr marL="285750" lvl="0" indent="-285750">
              <a:lnSpc>
                <a:spcPct val="100000"/>
              </a:lnSpc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506F">
                    <a:lumMod val="50000"/>
                  </a:srgbClr>
                </a:solidFill>
              </a:rPr>
              <a:t>Brain damage possible in young children.</a:t>
            </a:r>
          </a:p>
          <a:p>
            <a:pPr marL="0" indent="0">
              <a:spcBef>
                <a:spcPts val="640"/>
              </a:spcBef>
              <a:buNone/>
            </a:pPr>
            <a:endParaRPr lang="en" sz="2000" dirty="0">
              <a:solidFill>
                <a:srgbClr val="45818E"/>
              </a:solidFill>
            </a:endParaRPr>
          </a:p>
          <a:p>
            <a:pPr marL="285750" indent="-285750">
              <a:spcBef>
                <a:spcPts val="640"/>
              </a:spcBef>
            </a:pPr>
            <a:endParaRPr sz="2000" dirty="0">
              <a:solidFill>
                <a:srgbClr val="45818E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05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Image result for hydrocepha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58199"/>
            <a:ext cx="1681105" cy="11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617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lvl="0">
              <a:buSzPts val="1100"/>
            </a:pPr>
            <a:r>
              <a:rPr lang="en" b="1" dirty="0" smtClean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</a:t>
            </a:r>
            <a:r>
              <a:rPr lang="en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and Conditions</a:t>
            </a:r>
            <a:r>
              <a:rPr lang="en" dirty="0" smtClean="0">
                <a:solidFill>
                  <a:srgbClr val="FFFFFF"/>
                </a:solidFill>
              </a:rPr>
              <a:t>c </a:t>
            </a:r>
            <a:r>
              <a:rPr lang="en" dirty="0">
                <a:solidFill>
                  <a:srgbClr val="FFFFFF"/>
                </a:solidFill>
              </a:rPr>
              <a:t>Diseases and Conditions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6199" y="895351"/>
            <a:ext cx="4168381" cy="4046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buNone/>
            </a:pPr>
            <a:r>
              <a:rPr lang="en-US" sz="2000" b="1" u="sng" dirty="0" smtClean="0">
                <a:solidFill>
                  <a:srgbClr val="134F5C"/>
                </a:solidFill>
              </a:rPr>
              <a:t>Shingles</a:t>
            </a:r>
            <a:r>
              <a:rPr lang="en-US" sz="2000" dirty="0" smtClean="0">
                <a:solidFill>
                  <a:srgbClr val="134F5C"/>
                </a:solidFill>
              </a:rPr>
              <a:t>- </a:t>
            </a:r>
            <a:r>
              <a:rPr lang="en-US" sz="2000" dirty="0">
                <a:solidFill>
                  <a:srgbClr val="134F5C"/>
                </a:solidFill>
              </a:rPr>
              <a:t>painful rash </a:t>
            </a:r>
            <a:r>
              <a:rPr lang="en-US" sz="2000" dirty="0" smtClean="0">
                <a:solidFill>
                  <a:srgbClr val="134F5C"/>
                </a:solidFill>
              </a:rPr>
              <a:t>along </a:t>
            </a:r>
            <a:r>
              <a:rPr lang="en-US" sz="2000" dirty="0">
                <a:solidFill>
                  <a:srgbClr val="134F5C"/>
                </a:solidFill>
              </a:rPr>
              <a:t>peripheral nerve tracts, caused by varicella zoster virus(VZV).</a:t>
            </a:r>
          </a:p>
          <a:p>
            <a:pPr marL="285750" indent="-285750">
              <a:spcBef>
                <a:spcPts val="640"/>
              </a:spcBef>
            </a:pPr>
            <a:endParaRPr lang="en-US" sz="2000" dirty="0" smtClean="0">
              <a:solidFill>
                <a:srgbClr val="45818E"/>
              </a:solidFill>
            </a:endParaRPr>
          </a:p>
          <a:p>
            <a:pPr marL="285750" indent="-285750">
              <a:spcBef>
                <a:spcPts val="640"/>
              </a:spcBef>
            </a:pPr>
            <a:endParaRPr lang="en-US" sz="2000" dirty="0">
              <a:solidFill>
                <a:srgbClr val="45818E"/>
              </a:solidFill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</a:rPr>
              <a:t>Coma</a:t>
            </a:r>
            <a:r>
              <a:rPr lang="en-US" sz="2000" dirty="0" smtClean="0">
                <a:solidFill>
                  <a:srgbClr val="45818E"/>
                </a:solidFill>
              </a:rPr>
              <a:t>: state of extended unconsciousness caused by a medical event such as TBI, CVA, diabetes, or infection.</a:t>
            </a:r>
            <a:endParaRPr sz="2000" dirty="0">
              <a:solidFill>
                <a:srgbClr val="45818E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A64D79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00151"/>
            <a:ext cx="1930433" cy="18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7750"/>
            <a:ext cx="2781300" cy="282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1"/>
            <a:ext cx="8756100" cy="609600"/>
          </a:xfrm>
        </p:spPr>
        <p:txBody>
          <a:bodyPr/>
          <a:lstStyle/>
          <a:p>
            <a:r>
              <a:rPr lang="en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r>
              <a:rPr lang="en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6200" y="819150"/>
            <a:ext cx="4495800" cy="41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rgbClr val="DD7E6B"/>
                </a:solidFill>
              </a:rPr>
              <a:t>Seizure</a:t>
            </a:r>
            <a:r>
              <a:rPr lang="en" sz="2000" dirty="0">
                <a:solidFill>
                  <a:srgbClr val="DD7E6B"/>
                </a:solidFill>
              </a:rPr>
              <a:t>- disruption of electrical activity in the brain that produces physical and mental changes; convulsions, sensory disturbances, LOC</a:t>
            </a:r>
            <a:r>
              <a:rPr lang="en" sz="2000" dirty="0" smtClean="0">
                <a:solidFill>
                  <a:srgbClr val="DD7E6B"/>
                </a:solidFill>
              </a:rPr>
              <a:t>.</a:t>
            </a: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DD7E6B"/>
              </a:solidFill>
            </a:endParaRPr>
          </a:p>
          <a:p>
            <a:pPr marL="0" indent="0">
              <a:spcBef>
                <a:spcPts val="640"/>
              </a:spcBef>
              <a:buNone/>
            </a:pPr>
            <a:r>
              <a:rPr lang="en-US" sz="2000" b="1" u="sng" dirty="0"/>
              <a:t>Aura</a:t>
            </a:r>
            <a:r>
              <a:rPr lang="en-US" sz="2000" u="sng" dirty="0"/>
              <a:t>-</a:t>
            </a:r>
            <a:r>
              <a:rPr lang="en-US" sz="1800" dirty="0"/>
              <a:t> subjective sensation often occurring just before a migraine or seizure; flashing lights, </a:t>
            </a:r>
            <a:r>
              <a:rPr lang="en-US" sz="1800" dirty="0" smtClean="0"/>
              <a:t>numbness, tingling </a:t>
            </a:r>
            <a:r>
              <a:rPr lang="en-US" sz="1800" dirty="0"/>
              <a:t>or peculiar odor</a:t>
            </a:r>
            <a:r>
              <a:rPr lang="en-US" sz="1600" dirty="0"/>
              <a:t>.</a:t>
            </a: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895350"/>
            <a:ext cx="4412700" cy="2301925"/>
          </a:xfrm>
        </p:spPr>
        <p:txBody>
          <a:bodyPr/>
          <a:lstStyle/>
          <a:p>
            <a:pPr marL="139700" indent="0">
              <a:buNone/>
            </a:pPr>
            <a:r>
              <a:rPr lang="en-US" dirty="0" smtClean="0">
                <a:hlinkClick r:id="rId3"/>
              </a:rPr>
              <a:t>https://www.youtube.com/watch?v=LN5mkFz0K44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859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28600" y="87925"/>
            <a:ext cx="82385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" sz="4400" b="0" i="0" u="none" strike="noStrike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Epilepsy</a:t>
            </a:r>
            <a:r>
              <a:rPr lang="en" dirty="0">
                <a:solidFill>
                  <a:srgbClr val="002060"/>
                </a:solidFill>
              </a:rPr>
              <a:t>- </a:t>
            </a:r>
            <a:r>
              <a:rPr lang="en" sz="2400" dirty="0">
                <a:solidFill>
                  <a:srgbClr val="002060"/>
                </a:solidFill>
              </a:rPr>
              <a:t>neural cells become disrupted, causing </a:t>
            </a:r>
            <a:r>
              <a:rPr lang="en" sz="2400" dirty="0" smtClean="0">
                <a:solidFill>
                  <a:srgbClr val="002060"/>
                </a:solidFill>
              </a:rPr>
              <a:t>seizures, limb twitching  </a:t>
            </a:r>
            <a:r>
              <a:rPr lang="en" sz="2400" dirty="0">
                <a:solidFill>
                  <a:srgbClr val="002060"/>
                </a:solidFill>
              </a:rPr>
              <a:t>and </a:t>
            </a:r>
            <a:r>
              <a:rPr lang="en" sz="2400" dirty="0" smtClean="0">
                <a:solidFill>
                  <a:srgbClr val="002060"/>
                </a:solidFill>
              </a:rPr>
              <a:t>occasionally </a:t>
            </a:r>
            <a:r>
              <a:rPr lang="en" sz="2400" dirty="0">
                <a:solidFill>
                  <a:srgbClr val="002060"/>
                </a:solidFill>
              </a:rPr>
              <a:t>LOC.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28600" y="1428750"/>
            <a:ext cx="8667300" cy="348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sng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Grand mal </a:t>
            </a:r>
            <a:r>
              <a:rPr lang="en" b="1" u="sng" dirty="0" smtClean="0">
                <a:latin typeface="+mj-lt"/>
                <a:ea typeface="Georgia"/>
                <a:cs typeface="Georgia"/>
                <a:sym typeface="Georgia"/>
              </a:rPr>
              <a:t>seizure</a:t>
            </a:r>
            <a:r>
              <a:rPr lang="en" b="1" i="0" u="sng" strike="noStrike" cap="none" dirty="0" smtClean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:</a:t>
            </a:r>
            <a:r>
              <a:rPr lang="en" b="0" i="0" u="none" strike="noStrike" cap="none" dirty="0" smtClean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 also known as tonic-clonic seizures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+mj-lt"/>
                <a:ea typeface="Georgia"/>
                <a:cs typeface="Georgia"/>
                <a:sym typeface="Georgia"/>
              </a:rPr>
              <a:t>S</a:t>
            </a:r>
            <a:r>
              <a:rPr lang="en" dirty="0" smtClean="0">
                <a:latin typeface="+mj-lt"/>
                <a:ea typeface="Georgia"/>
                <a:cs typeface="Georgia"/>
                <a:sym typeface="Georgia"/>
              </a:rPr>
              <a:t>evere and violent muscle movements</a:t>
            </a:r>
            <a:endParaRPr sz="1800" dirty="0">
              <a:latin typeface="+mj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sng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Petit mal </a:t>
            </a:r>
            <a:r>
              <a:rPr lang="en" b="1" i="0" u="sng" strike="noStrike" cap="none" dirty="0" smtClean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seizure:</a:t>
            </a:r>
            <a:r>
              <a:rPr lang="en" b="0" i="0" u="none" strike="noStrike" cap="none" dirty="0" smtClean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</a:t>
            </a:r>
            <a:r>
              <a:rPr lang="en" b="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(absence epilepsy) sudden, temporary loss of consciousness, lasting only a few seconds. </a:t>
            </a:r>
            <a:endParaRPr sz="1800" dirty="0">
              <a:latin typeface="+mj-lt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–"/>
            </a:pPr>
            <a:r>
              <a:rPr lang="en" b="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Seizures are very mild</a:t>
            </a:r>
            <a:endParaRPr sz="1800" dirty="0">
              <a:latin typeface="+mj-lt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–"/>
            </a:pPr>
            <a:r>
              <a:rPr lang="en" b="0" i="0" u="none" strike="noStrike" cap="none" dirty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No convulsion movements</a:t>
            </a:r>
            <a:endParaRPr sz="1800" dirty="0">
              <a:latin typeface="+mj-l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u="sng" strike="noStrike" cap="none" dirty="0" smtClean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Focal seizure:</a:t>
            </a:r>
            <a:r>
              <a:rPr lang="en" b="0" i="0" u="none" strike="noStrike" cap="none" dirty="0" smtClean="0">
                <a:solidFill>
                  <a:schemeClr val="dk1"/>
                </a:solidFill>
                <a:latin typeface="+mj-lt"/>
                <a:ea typeface="Georgia"/>
                <a:cs typeface="Georgia"/>
                <a:sym typeface="Georgia"/>
              </a:rPr>
              <a:t>  also known as a partial seizure</a:t>
            </a:r>
            <a:endParaRPr lang="en" dirty="0">
              <a:latin typeface="+mj-lt"/>
              <a:ea typeface="Georgia"/>
              <a:cs typeface="Georgia"/>
              <a:sym typeface="Georgia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+mj-lt"/>
                <a:ea typeface="Georgia"/>
                <a:cs typeface="Georgia"/>
                <a:sym typeface="Georgia"/>
              </a:rPr>
              <a:t>L</a:t>
            </a:r>
            <a:r>
              <a:rPr lang="en" dirty="0" smtClean="0">
                <a:latin typeface="+mj-lt"/>
                <a:ea typeface="Georgia"/>
                <a:cs typeface="Georgia"/>
                <a:sym typeface="Georgia"/>
              </a:rPr>
              <a:t>imb jerking, facial twitching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</a:pPr>
            <a:r>
              <a:rPr lang="en" dirty="0" smtClean="0">
                <a:latin typeface="+mj-lt"/>
                <a:ea typeface="Georgia"/>
                <a:cs typeface="Georgia"/>
                <a:sym typeface="Georgia"/>
              </a:rPr>
              <a:t>Hallucinations, blushing of skin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</a:pPr>
            <a:endParaRPr lang="en" b="0" i="0" u="none" strike="noStrike" cap="none" dirty="0" smtClean="0">
              <a:solidFill>
                <a:schemeClr val="dk1"/>
              </a:solidFill>
              <a:latin typeface="+mj-lt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5750"/>
            <a:ext cx="8839200" cy="685800"/>
          </a:xfrm>
        </p:spPr>
        <p:txBody>
          <a:bodyPr/>
          <a:lstStyle/>
          <a:p>
            <a:r>
              <a:rPr lang="en" sz="40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00150"/>
            <a:ext cx="4800600" cy="3733800"/>
          </a:xfrm>
        </p:spPr>
        <p:txBody>
          <a:bodyPr/>
          <a:lstStyle/>
          <a:p>
            <a:pPr marL="101600" indent="0">
              <a:buNone/>
            </a:pPr>
            <a:r>
              <a:rPr lang="en-US" b="1" u="sng" dirty="0"/>
              <a:t>Dementia</a:t>
            </a:r>
            <a:r>
              <a:rPr lang="en-US" b="1" dirty="0"/>
              <a:t>-</a:t>
            </a:r>
            <a:r>
              <a:rPr lang="en-US" dirty="0"/>
              <a:t>group of symptoms that interfere with memory and affect daily </a:t>
            </a:r>
            <a:r>
              <a:rPr lang="en-US" dirty="0" smtClean="0"/>
              <a:t>life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b="1" u="sng" dirty="0"/>
              <a:t>Amnesia</a:t>
            </a:r>
            <a:r>
              <a:rPr lang="en-US" b="1" dirty="0"/>
              <a:t> - </a:t>
            </a:r>
            <a:r>
              <a:rPr lang="en-US" dirty="0"/>
              <a:t>disturbance in the memory marked by a total or partial inability to recall past </a:t>
            </a:r>
            <a:r>
              <a:rPr lang="en-US" dirty="0" smtClean="0"/>
              <a:t>experiences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b="1" u="sng" dirty="0" smtClean="0"/>
              <a:t>Delirium</a:t>
            </a:r>
            <a:r>
              <a:rPr lang="en-US" dirty="0" smtClean="0"/>
              <a:t>-mental confusion and agitation</a:t>
            </a:r>
          </a:p>
          <a:p>
            <a:r>
              <a:rPr lang="en-US" dirty="0" smtClean="0"/>
              <a:t>Hallucinations and illusions possible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04950"/>
            <a:ext cx="3962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2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184275"/>
            <a:ext cx="3657600" cy="3673475"/>
          </a:xfrm>
        </p:spPr>
        <p:txBody>
          <a:bodyPr/>
          <a:lstStyle/>
          <a:p>
            <a:pPr marL="101600" indent="0">
              <a:spcBef>
                <a:spcPts val="0"/>
              </a:spcBef>
              <a:buNone/>
            </a:pPr>
            <a:r>
              <a:rPr lang="en-US" b="1" u="sng" dirty="0"/>
              <a:t>Alzheimer’s Disease (AD)</a:t>
            </a:r>
            <a:r>
              <a:rPr lang="en-US" u="sng" dirty="0"/>
              <a:t> </a:t>
            </a:r>
            <a:r>
              <a:rPr lang="en-US" dirty="0"/>
              <a:t>- Degenerative changes in the brain structure that lead to dementia </a:t>
            </a:r>
          </a:p>
          <a:p>
            <a:pPr>
              <a:spcBef>
                <a:spcPts val="0"/>
              </a:spcBef>
            </a:pPr>
            <a:r>
              <a:rPr lang="en-US" dirty="0"/>
              <a:t>progressive memory loss, impaired cognition, and personality changes, gait changes 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57150"/>
            <a:ext cx="88280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96" y="104775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0" y="10328"/>
            <a:ext cx="9022200" cy="685800"/>
          </a:xfrm>
          <a:prstGeom prst="rect">
            <a:avLst/>
          </a:prstGeom>
        </p:spPr>
        <p:txBody>
          <a:bodyPr lIns="91425" tIns="91425" rIns="91425" bIns="91425" anchor="t" anchorCtr="1">
            <a:noAutofit/>
          </a:bodyPr>
          <a:lstStyle/>
          <a:p>
            <a:r>
              <a:rPr lang="en" sz="40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lang="en-US" sz="4200" dirty="0">
              <a:solidFill>
                <a:srgbClr val="980000"/>
              </a:solidFill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 indent="0">
              <a:spcBef>
                <a:spcPts val="0"/>
              </a:spcBef>
              <a:buNone/>
            </a:pPr>
            <a:r>
              <a:rPr lang="en-US" b="1" u="sng" dirty="0"/>
              <a:t>Meningitis</a:t>
            </a:r>
            <a:r>
              <a:rPr lang="en-US" dirty="0"/>
              <a:t> - inflammation of the meninges of the brain or spinal </a:t>
            </a:r>
            <a:r>
              <a:rPr lang="en-US" dirty="0" smtClean="0"/>
              <a:t>cord</a:t>
            </a:r>
          </a:p>
          <a:p>
            <a:pPr marL="203200" indent="0">
              <a:spcBef>
                <a:spcPts val="0"/>
              </a:spcBef>
              <a:buNone/>
            </a:pPr>
            <a:endParaRPr lang="en-US" dirty="0"/>
          </a:p>
          <a:p>
            <a:pPr marL="203200" indent="0">
              <a:spcBef>
                <a:spcPts val="0"/>
              </a:spcBef>
              <a:buNone/>
            </a:pPr>
            <a:endParaRPr lang="en-US" dirty="0"/>
          </a:p>
          <a:p>
            <a:pPr marL="101600" indent="0">
              <a:spcBef>
                <a:spcPts val="0"/>
              </a:spcBef>
              <a:buNone/>
            </a:pPr>
            <a:r>
              <a:rPr lang="en-US" b="1" u="sng" dirty="0"/>
              <a:t>Parkinson’s Disease (PD)</a:t>
            </a:r>
            <a:r>
              <a:rPr lang="en-US" u="sng" dirty="0"/>
              <a:t> </a:t>
            </a:r>
            <a:r>
              <a:rPr lang="en-US" dirty="0"/>
              <a:t>- chronic, degenerative CNS disorder.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Characterized </a:t>
            </a:r>
            <a:r>
              <a:rPr lang="en-US" dirty="0"/>
              <a:t>by fine muscle tremors, </a:t>
            </a:r>
            <a:r>
              <a:rPr lang="en-US" dirty="0" smtClean="0"/>
              <a:t>masklike </a:t>
            </a:r>
            <a:r>
              <a:rPr lang="en-US" dirty="0"/>
              <a:t>facial expression, and a shuffling </a:t>
            </a:r>
            <a:r>
              <a:rPr lang="en-US" dirty="0" smtClean="0"/>
              <a:t>gait</a:t>
            </a:r>
          </a:p>
          <a:p>
            <a:pPr marL="203200" indent="0">
              <a:spcBef>
                <a:spcPts val="0"/>
              </a:spcBef>
              <a:buNone/>
            </a:pPr>
            <a:endParaRPr lang="en-US" sz="2400" dirty="0"/>
          </a:p>
          <a:p>
            <a:pPr marL="20320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90" y="819150"/>
            <a:ext cx="3515892" cy="399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283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7772400" cy="685800"/>
          </a:xfrm>
        </p:spPr>
        <p:txBody>
          <a:bodyPr/>
          <a:lstStyle/>
          <a:p>
            <a:r>
              <a:rPr lang="en" sz="28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" y="742950"/>
            <a:ext cx="4419601" cy="4191001"/>
          </a:xfrm>
        </p:spPr>
        <p:txBody>
          <a:bodyPr/>
          <a:lstStyle/>
          <a:p>
            <a:pPr marL="101600" indent="0">
              <a:buNone/>
            </a:pPr>
            <a:r>
              <a:rPr lang="en-US" b="1" u="sng" dirty="0" smtClean="0"/>
              <a:t>Tetanus: </a:t>
            </a:r>
            <a:r>
              <a:rPr lang="en-US" dirty="0" smtClean="0"/>
              <a:t>infection caused by bacteria found in the environment that affects nerve conduction (not spread person to person)</a:t>
            </a:r>
          </a:p>
          <a:p>
            <a:r>
              <a:rPr lang="en-US" dirty="0" smtClean="0"/>
              <a:t>Also known as “lockjaw”</a:t>
            </a:r>
          </a:p>
          <a:p>
            <a:r>
              <a:rPr lang="en-US" dirty="0" smtClean="0"/>
              <a:t>Symptoms include muscle tightening, seizures, fractures, fever, and painful muscle spasms/jerking</a:t>
            </a:r>
          </a:p>
          <a:p>
            <a:r>
              <a:rPr lang="en-US" dirty="0" smtClean="0"/>
              <a:t>Can be prevented by a vaccination</a:t>
            </a:r>
          </a:p>
          <a:p>
            <a:pPr marL="101600" indent="0">
              <a:buNone/>
            </a:pPr>
            <a:r>
              <a:rPr lang="en-US" sz="1600" dirty="0" smtClean="0">
                <a:hlinkClick r:id="rId3"/>
              </a:rPr>
              <a:t>https://www.youtube.com/watch?v=RG9kR3rYZzA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23950"/>
            <a:ext cx="4699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20600" cy="5727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Mental Disorders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Define/Describe 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(Do more than unabbreviate the condition!)</a:t>
            </a:r>
            <a:endParaRPr lang="en-US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921515"/>
            <a:ext cx="3429000" cy="4012435"/>
          </a:xfrm>
        </p:spPr>
        <p:txBody>
          <a:bodyPr/>
          <a:lstStyle/>
          <a:p>
            <a:r>
              <a:rPr lang="en-US" sz="1800" dirty="0" smtClean="0"/>
              <a:t>Anxiety Disorders </a:t>
            </a:r>
          </a:p>
          <a:p>
            <a:r>
              <a:rPr lang="en-US" sz="1800" dirty="0" smtClean="0"/>
              <a:t>GAD</a:t>
            </a:r>
          </a:p>
          <a:p>
            <a:r>
              <a:rPr lang="en-US" sz="1800" dirty="0" smtClean="0"/>
              <a:t>OCD</a:t>
            </a:r>
          </a:p>
          <a:p>
            <a:r>
              <a:rPr lang="en-US" sz="1800" dirty="0" smtClean="0"/>
              <a:t>PD</a:t>
            </a:r>
          </a:p>
          <a:p>
            <a:r>
              <a:rPr lang="en-US" sz="1800" dirty="0" smtClean="0"/>
              <a:t>Phobia</a:t>
            </a:r>
          </a:p>
          <a:p>
            <a:r>
              <a:rPr lang="en-US" sz="1800" dirty="0" smtClean="0"/>
              <a:t>PTSD</a:t>
            </a:r>
          </a:p>
          <a:p>
            <a:r>
              <a:rPr lang="en-US" sz="1800" dirty="0" smtClean="0"/>
              <a:t>Developmental Disorders</a:t>
            </a:r>
          </a:p>
          <a:p>
            <a:r>
              <a:rPr lang="en-US" sz="1800" dirty="0" smtClean="0"/>
              <a:t>ADHD</a:t>
            </a:r>
          </a:p>
          <a:p>
            <a:r>
              <a:rPr lang="en-US" sz="1800" dirty="0" smtClean="0"/>
              <a:t>ASD</a:t>
            </a:r>
          </a:p>
          <a:p>
            <a:r>
              <a:rPr lang="en-US" sz="1800" dirty="0" smtClean="0"/>
              <a:t>Dyslexia</a:t>
            </a:r>
          </a:p>
          <a:p>
            <a:r>
              <a:rPr lang="en-US" sz="1800" dirty="0" smtClean="0"/>
              <a:t>ID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572000" y="1028700"/>
            <a:ext cx="3810000" cy="4114800"/>
          </a:xfrm>
        </p:spPr>
        <p:txBody>
          <a:bodyPr/>
          <a:lstStyle/>
          <a:p>
            <a:r>
              <a:rPr lang="en-US" sz="2000" dirty="0" smtClean="0"/>
              <a:t>Mood Disorders</a:t>
            </a:r>
          </a:p>
          <a:p>
            <a:r>
              <a:rPr lang="en-US" sz="2000" dirty="0" smtClean="0"/>
              <a:t>Bipolar</a:t>
            </a:r>
          </a:p>
          <a:p>
            <a:r>
              <a:rPr lang="en-US" sz="2000" dirty="0" smtClean="0"/>
              <a:t>Depression</a:t>
            </a:r>
          </a:p>
          <a:p>
            <a:r>
              <a:rPr lang="en-US" sz="2000" dirty="0" smtClean="0"/>
              <a:t>SAD</a:t>
            </a:r>
          </a:p>
          <a:p>
            <a:r>
              <a:rPr lang="en-US" sz="2000" dirty="0" smtClean="0"/>
              <a:t>Psychotic disorders</a:t>
            </a:r>
          </a:p>
          <a:p>
            <a:r>
              <a:rPr lang="en-US" sz="2000" dirty="0" smtClean="0"/>
              <a:t>Postpartum psychosis</a:t>
            </a:r>
          </a:p>
          <a:p>
            <a:r>
              <a:rPr lang="en-US" sz="2000" dirty="0" smtClean="0"/>
              <a:t>Schizoaffective disorder</a:t>
            </a:r>
          </a:p>
          <a:p>
            <a:r>
              <a:rPr lang="en-US" sz="2000" dirty="0" smtClean="0"/>
              <a:t>Schizophrenia</a:t>
            </a:r>
          </a:p>
          <a:p>
            <a:r>
              <a:rPr lang="en-US" sz="2000" dirty="0" smtClean="0"/>
              <a:t>Substance abuse disorders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9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MENTAL DISORDERS &amp; CONDITIONS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09950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04800" y="285750"/>
            <a:ext cx="86868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C00000"/>
                </a:solidFill>
              </a:rPr>
              <a:t>Somatic Diseases &amp; Conditions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1314450"/>
            <a:ext cx="7772400" cy="3200400"/>
          </a:xfrm>
          <a:prstGeom prst="rect">
            <a:avLst/>
          </a:prstGeom>
          <a:ln w="1143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000" b="1" dirty="0" smtClean="0"/>
              <a:t>Somatic</a:t>
            </a:r>
            <a:r>
              <a:rPr lang="en" sz="3000" dirty="0" smtClean="0"/>
              <a:t> diseases have </a:t>
            </a:r>
            <a:r>
              <a:rPr lang="en" sz="3000" b="1" dirty="0" smtClean="0"/>
              <a:t>physical </a:t>
            </a:r>
            <a:r>
              <a:rPr lang="en" sz="3000" dirty="0" smtClean="0"/>
              <a:t>signs and symptoms. Examples include (but are not limited to) pain, fatigue, and  dizziness. 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85800" y="100300"/>
            <a:ext cx="7772400" cy="2706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lvl="0"/>
            <a:r>
              <a:rPr lang="e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Disorders</a:t>
            </a:r>
            <a:br>
              <a:rPr lang="e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2000" dirty="0">
                <a:solidFill>
                  <a:srgbClr val="00B050"/>
                </a:solidFill>
              </a:rPr>
              <a:t>Anxiety Disorders: excessive worry, nervousness or uneasiness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6200" y="971550"/>
            <a:ext cx="2362200" cy="39000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b="1" u="sng" dirty="0"/>
              <a:t>Panic </a:t>
            </a:r>
            <a:r>
              <a:rPr lang="en" sz="1800" b="1" u="sng" dirty="0" smtClean="0"/>
              <a:t>disorder</a:t>
            </a:r>
            <a:r>
              <a:rPr lang="en" sz="1800" u="sng" dirty="0" smtClean="0"/>
              <a:t>- </a:t>
            </a:r>
            <a:r>
              <a:rPr lang="en" sz="1600" dirty="0"/>
              <a:t>sudden recurring attacks of intense anxiety and </a:t>
            </a:r>
            <a:r>
              <a:rPr lang="en" sz="1600" dirty="0" smtClean="0"/>
              <a:t>fear</a:t>
            </a:r>
            <a:endParaRPr lang="en" sz="1600" dirty="0"/>
          </a:p>
          <a:p>
            <a:pPr marL="285750" indent="-285750"/>
            <a:r>
              <a:rPr lang="en" sz="1600" dirty="0" smtClean="0"/>
              <a:t> may mimic s/s of a heart attack</a:t>
            </a:r>
          </a:p>
          <a:p>
            <a:pPr marL="285750" indent="-285750"/>
            <a:r>
              <a:rPr lang="en-US" sz="1600" dirty="0" smtClean="0"/>
              <a:t>S</a:t>
            </a:r>
            <a:r>
              <a:rPr lang="en" sz="1600" dirty="0" smtClean="0"/>
              <a:t>ense of loss of control</a:t>
            </a:r>
            <a:endParaRPr sz="1600" dirty="0"/>
          </a:p>
        </p:txBody>
      </p:sp>
      <p:sp>
        <p:nvSpPr>
          <p:cNvPr id="220" name="Shape 220"/>
          <p:cNvSpPr txBox="1"/>
          <p:nvPr/>
        </p:nvSpPr>
        <p:spPr>
          <a:xfrm>
            <a:off x="2590800" y="971550"/>
            <a:ext cx="3359227" cy="3962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/>
              <a:t>PTSD</a:t>
            </a:r>
            <a:r>
              <a:rPr lang="en" sz="1800" dirty="0"/>
              <a:t>- condition resulting from an extremely traumatic experience.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>
              <a:spcBef>
                <a:spcPts val="640"/>
              </a:spcBef>
              <a:buNone/>
            </a:pPr>
            <a:r>
              <a:rPr lang="en" sz="1600" b="1" u="sng" dirty="0"/>
              <a:t>OCD</a:t>
            </a:r>
            <a:r>
              <a:rPr lang="en" sz="1600" dirty="0"/>
              <a:t>- irrational thoughts and fears causing one to perform repetitive actions</a:t>
            </a:r>
          </a:p>
          <a:p>
            <a:pPr marL="285750" indent="-28575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en" dirty="0"/>
              <a:t>excessive washing due to a fear of becoming contaminated or of germs</a:t>
            </a:r>
          </a:p>
          <a:p>
            <a:pPr marL="285750" indent="-285750">
              <a:spcBef>
                <a:spcPts val="640"/>
              </a:spcBef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" dirty="0"/>
              <a:t>ymptoms include heart palpitations, chest pain, tremors, nausea, headaches &amp; sweating</a:t>
            </a:r>
          </a:p>
          <a:p>
            <a:pPr marL="285750" indent="-285750">
              <a:spcBef>
                <a:spcPts val="640"/>
              </a:spcBef>
            </a:pPr>
            <a:r>
              <a:rPr lang="en" sz="1200" dirty="0"/>
              <a:t>.</a:t>
            </a:r>
            <a:r>
              <a:rPr lang="en" sz="1200" u="sng" dirty="0">
                <a:solidFill>
                  <a:schemeClr val="hlink"/>
                </a:solidFill>
                <a:hlinkClick r:id="rId3"/>
              </a:rPr>
              <a:t>https://youtu.be/dSZNnz9SM4g</a:t>
            </a:r>
            <a:endParaRPr lang="en" sz="1200" u="sng" dirty="0">
              <a:solidFill>
                <a:schemeClr val="hlink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5950027" y="971550"/>
            <a:ext cx="3193973" cy="4038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dk1"/>
                </a:solidFill>
              </a:rPr>
              <a:t>Phobia</a:t>
            </a:r>
            <a:r>
              <a:rPr lang="en" sz="1800" b="1" dirty="0">
                <a:solidFill>
                  <a:schemeClr val="dk1"/>
                </a:solidFill>
              </a:rPr>
              <a:t>-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sz="1800" dirty="0">
                <a:solidFill>
                  <a:schemeClr val="dk1"/>
                </a:solidFill>
              </a:rPr>
              <a:t>exaggerated fear of a specific object or situation that causes anxiety and panic.</a:t>
            </a:r>
            <a:endParaRPr sz="1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>
              <a:spcBef>
                <a:spcPts val="640"/>
              </a:spcBef>
            </a:pPr>
            <a:r>
              <a:rPr lang="en-US" sz="1800" b="1" u="sng" dirty="0"/>
              <a:t>Generalized Anxiety Disorder (GAD</a:t>
            </a:r>
            <a:r>
              <a:rPr lang="en-US" sz="1800" dirty="0"/>
              <a:t>)-characterized by excessive worry that is not restricted to specific situations or objects</a:t>
            </a:r>
          </a:p>
          <a:p>
            <a:pPr marL="285750" indent="-285750">
              <a:spcBef>
                <a:spcPts val="640"/>
              </a:spcBef>
            </a:pPr>
            <a:r>
              <a:rPr lang="en-US" sz="1800" dirty="0"/>
              <a:t> heart palpitations, chest pain, tremors, sweating, nausea, headaches.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85800" y="100300"/>
            <a:ext cx="7772400" cy="2706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6B26B"/>
                </a:solidFill>
              </a:rPr>
              <a:t>Mental </a:t>
            </a:r>
            <a:r>
              <a:rPr lang="en" sz="3600" dirty="0" smtClean="0">
                <a:solidFill>
                  <a:srgbClr val="F6B26B"/>
                </a:solidFill>
              </a:rPr>
              <a:t>Disorders</a:t>
            </a:r>
            <a:r>
              <a:rPr lang="en-US" sz="3600" dirty="0" smtClean="0">
                <a:solidFill>
                  <a:srgbClr val="F6B26B"/>
                </a:solidFill>
              </a:rPr>
              <a:t>- Developmental</a:t>
            </a:r>
            <a:endParaRPr sz="3600" dirty="0">
              <a:solidFill>
                <a:srgbClr val="F6B26B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6200" y="819150"/>
            <a:ext cx="2438400" cy="41910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" b="1" u="sng" dirty="0" smtClean="0"/>
              <a:t>Developmental disorders: </a:t>
            </a:r>
            <a:r>
              <a:rPr lang="en" sz="1800" dirty="0" smtClean="0"/>
              <a:t>characterized by disruption of normal childhood development</a:t>
            </a: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b="1" u="sng" dirty="0" smtClean="0"/>
              <a:t>Dyslexia</a:t>
            </a:r>
            <a:r>
              <a:rPr lang="en" sz="1800" dirty="0" smtClean="0"/>
              <a:t>: learning disord</a:t>
            </a:r>
            <a:r>
              <a:rPr lang="en-US" sz="1800" dirty="0" err="1" smtClean="0"/>
              <a:t>er</a:t>
            </a:r>
            <a:r>
              <a:rPr lang="en-US" sz="1800" dirty="0" smtClean="0"/>
              <a:t> that makes it difficult to recognize and comprehend written language</a:t>
            </a:r>
            <a:endParaRPr sz="1800" dirty="0"/>
          </a:p>
        </p:txBody>
      </p:sp>
      <p:sp>
        <p:nvSpPr>
          <p:cNvPr id="220" name="Shape 220"/>
          <p:cNvSpPr txBox="1"/>
          <p:nvPr/>
        </p:nvSpPr>
        <p:spPr>
          <a:xfrm>
            <a:off x="2514600" y="819150"/>
            <a:ext cx="3657600" cy="426719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" sz="1800" b="1" u="sng" dirty="0" smtClean="0"/>
              <a:t>ADHD</a:t>
            </a:r>
            <a:r>
              <a:rPr lang="en" sz="1800" dirty="0" smtClean="0"/>
              <a:t>- (attention-deficit hyperactivity disorder)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mental disorder where person is easily distracted, hyperactive, and has a lack of impulse control.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 smtClean="0"/>
              <a:t>ASD</a:t>
            </a:r>
            <a:r>
              <a:rPr lang="en-US" sz="1800" dirty="0" smtClean="0"/>
              <a:t>: (Autism Spectrum Disorder)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Disability with difficulty communicating with others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Inability to maintain eye contact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Repetitive behavior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Preoccupation with objects</a:t>
            </a:r>
            <a:endParaRPr sz="1800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600" dirty="0"/>
          </a:p>
        </p:txBody>
      </p:sp>
      <p:sp>
        <p:nvSpPr>
          <p:cNvPr id="221" name="Shape 221"/>
          <p:cNvSpPr txBox="1"/>
          <p:nvPr/>
        </p:nvSpPr>
        <p:spPr>
          <a:xfrm>
            <a:off x="6172200" y="820298"/>
            <a:ext cx="2895600" cy="4191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smtClean="0">
                <a:solidFill>
                  <a:schemeClr val="dk1"/>
                </a:solidFill>
              </a:rPr>
              <a:t>Intellectual Disorder </a:t>
            </a:r>
            <a:r>
              <a:rPr lang="en-US" sz="1800" b="1" dirty="0" smtClean="0">
                <a:solidFill>
                  <a:schemeClr val="dk1"/>
                </a:solidFill>
              </a:rPr>
              <a:t>(ID): </a:t>
            </a:r>
            <a:r>
              <a:rPr lang="en-US" sz="1800" dirty="0" smtClean="0">
                <a:solidFill>
                  <a:schemeClr val="dk1"/>
                </a:solidFill>
              </a:rPr>
              <a:t>below average intelligence that causes one to be unable develop skills necessary for daily living on their own.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79872" y="-323850"/>
            <a:ext cx="9067800" cy="821775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6B26B"/>
                </a:solidFill>
              </a:rPr>
              <a:t>Mental </a:t>
            </a:r>
            <a:r>
              <a:rPr lang="en" sz="3600" dirty="0" smtClean="0">
                <a:solidFill>
                  <a:srgbClr val="F6B26B"/>
                </a:solidFill>
              </a:rPr>
              <a:t>Disorders</a:t>
            </a:r>
            <a:r>
              <a:rPr lang="en-US" sz="3600" dirty="0" smtClean="0">
                <a:solidFill>
                  <a:srgbClr val="F6B26B"/>
                </a:solidFill>
              </a:rPr>
              <a:t>- Mood</a:t>
            </a:r>
            <a:r>
              <a:rPr lang="en-US" sz="5400" dirty="0" smtClean="0">
                <a:solidFill>
                  <a:srgbClr val="F6B26B"/>
                </a:solidFill>
              </a:rPr>
              <a:t> </a:t>
            </a:r>
            <a:r>
              <a:rPr lang="en-US" dirty="0" smtClean="0">
                <a:solidFill>
                  <a:srgbClr val="F6B26B"/>
                </a:solidFill>
              </a:rPr>
              <a:t/>
            </a:r>
            <a:br>
              <a:rPr lang="en-US" dirty="0" smtClean="0">
                <a:solidFill>
                  <a:srgbClr val="F6B26B"/>
                </a:solidFill>
              </a:rPr>
            </a:br>
            <a:r>
              <a:rPr lang="en-US" sz="1800" dirty="0" smtClean="0">
                <a:solidFill>
                  <a:srgbClr val="F6B26B"/>
                </a:solidFill>
              </a:rPr>
              <a:t>(alternating periods of depression and/or elation)</a:t>
            </a:r>
            <a:endParaRPr sz="1800" dirty="0">
              <a:solidFill>
                <a:srgbClr val="F6B26B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971550"/>
            <a:ext cx="8763000" cy="4038600"/>
          </a:xfrm>
        </p:spPr>
        <p:txBody>
          <a:bodyPr/>
          <a:lstStyle/>
          <a:p>
            <a:pPr marL="0" lvl="0" indent="0">
              <a:buNone/>
            </a:pPr>
            <a:r>
              <a:rPr lang="en" sz="2400" b="1" u="sng" dirty="0"/>
              <a:t>Bipolar (manic- depressive disorder</a:t>
            </a:r>
            <a:r>
              <a:rPr lang="en" sz="2400" u="sng" dirty="0"/>
              <a:t>)</a:t>
            </a:r>
          </a:p>
          <a:p>
            <a:pPr marL="285750" indent="-285750"/>
            <a:r>
              <a:rPr lang="en-US" sz="1800" dirty="0"/>
              <a:t>A</a:t>
            </a:r>
            <a:r>
              <a:rPr lang="en" sz="1800" dirty="0"/>
              <a:t>lternating periods of </a:t>
            </a:r>
            <a:r>
              <a:rPr lang="en" sz="1800" dirty="0" smtClean="0"/>
              <a:t>depression </a:t>
            </a:r>
            <a:r>
              <a:rPr lang="en" sz="1800" dirty="0"/>
              <a:t>(emotional low) and mania (emotional high</a:t>
            </a:r>
            <a:r>
              <a:rPr lang="en" sz="1800" i="1" dirty="0"/>
              <a:t>)</a:t>
            </a:r>
          </a:p>
          <a:p>
            <a:pPr marL="10160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u="sng" dirty="0"/>
              <a:t>Depression:</a:t>
            </a:r>
            <a:r>
              <a:rPr lang="en-US" sz="2400" u="sng" dirty="0"/>
              <a:t> </a:t>
            </a:r>
            <a:endParaRPr lang="en-US" sz="2400" dirty="0"/>
          </a:p>
          <a:p>
            <a:pPr marL="285750" indent="-285750"/>
            <a:r>
              <a:rPr lang="en-US" dirty="0" smtClean="0"/>
              <a:t>Persistent </a:t>
            </a:r>
            <a:r>
              <a:rPr lang="en-US" dirty="0"/>
              <a:t>feelings of sadness, worthlessness and lack of interest</a:t>
            </a:r>
          </a:p>
          <a:p>
            <a:pPr marL="285750" indent="-285750"/>
            <a:r>
              <a:rPr lang="en-US" dirty="0"/>
              <a:t>AKA “clinical depression” or “ major depressive disorder</a:t>
            </a:r>
            <a:r>
              <a:rPr lang="en-US" dirty="0" smtClean="0"/>
              <a:t>”</a:t>
            </a:r>
          </a:p>
          <a:p>
            <a:pPr marL="285750" indent="-285750"/>
            <a:endParaRPr lang="en-US" dirty="0"/>
          </a:p>
          <a:p>
            <a:pPr marL="0" lvl="0" indent="0">
              <a:buNone/>
            </a:pPr>
            <a:r>
              <a:rPr lang="en" sz="2400" b="1" u="sng" dirty="0">
                <a:solidFill>
                  <a:schemeClr val="tx1"/>
                </a:solidFill>
              </a:rPr>
              <a:t>SAD(Seasonal </a:t>
            </a:r>
            <a:r>
              <a:rPr lang="en" sz="2400" b="1" u="sng">
                <a:solidFill>
                  <a:schemeClr val="tx1"/>
                </a:solidFill>
              </a:rPr>
              <a:t>Affective </a:t>
            </a:r>
            <a:r>
              <a:rPr lang="en" sz="2400" b="1" u="sng" smtClean="0">
                <a:solidFill>
                  <a:schemeClr val="tx1"/>
                </a:solidFill>
              </a:rPr>
              <a:t>Disorder)</a:t>
            </a:r>
            <a:endParaRPr lang="en" sz="2400" b="1" u="sng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" dirty="0" smtClean="0">
                <a:solidFill>
                  <a:schemeClr val="tx1"/>
                </a:solidFill>
              </a:rPr>
              <a:t>form </a:t>
            </a:r>
            <a:r>
              <a:rPr lang="en" dirty="0">
                <a:solidFill>
                  <a:schemeClr val="tx1"/>
                </a:solidFill>
              </a:rPr>
              <a:t>of depression that occurs during fall and winter as a result of less exposure to the sun</a:t>
            </a:r>
          </a:p>
          <a:p>
            <a:pPr marL="0" indent="0">
              <a:buNone/>
            </a:pPr>
            <a:endParaRPr lang="en-US" dirty="0" smtClean="0"/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10177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Psychotic Disorders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group of mental conditions characterized by loss of touch with reality, hallucinations, delusions</a:t>
            </a:r>
            <a:r>
              <a:rPr lang="en-US" sz="2000" dirty="0">
                <a:solidFill>
                  <a:srgbClr val="00B0F0"/>
                </a:solidFill>
              </a:rPr>
              <a:t/>
            </a:r>
            <a:br>
              <a:rPr lang="en-US" sz="2000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1962150"/>
            <a:ext cx="4235400" cy="3047999"/>
          </a:xfrm>
        </p:spPr>
        <p:txBody>
          <a:bodyPr/>
          <a:lstStyle/>
          <a:p>
            <a:pPr marL="139700" indent="0">
              <a:buNone/>
            </a:pPr>
            <a:r>
              <a:rPr lang="en-US" sz="2400" b="1" u="sng" dirty="0" smtClean="0"/>
              <a:t>Postpartum psychosis</a:t>
            </a:r>
            <a:r>
              <a:rPr lang="en-US" sz="1800" dirty="0" smtClean="0"/>
              <a:t>:  rare condition that develops a week after childbirth</a:t>
            </a:r>
          </a:p>
          <a:p>
            <a:r>
              <a:rPr lang="en-US" sz="1800" dirty="0" smtClean="0"/>
              <a:t>Confusion, hallucinations, obsessive thoughts, delusions, paranoia, and sleep disturbances</a:t>
            </a:r>
          </a:p>
          <a:p>
            <a:r>
              <a:rPr lang="en-US" sz="1800" dirty="0" smtClean="0"/>
              <a:t>Can have thoughts about harming infant or self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 smtClean="0"/>
          </a:p>
          <a:p>
            <a:pPr marL="13970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48200" y="1152474"/>
            <a:ext cx="4419600" cy="3857675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78599"/>
            <a:ext cx="3543473" cy="48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0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884375"/>
          </a:xfrm>
        </p:spPr>
        <p:txBody>
          <a:bodyPr/>
          <a:lstStyle/>
          <a:p>
            <a:r>
              <a:rPr lang="en-US" b="1" dirty="0" smtClean="0">
                <a:solidFill>
                  <a:srgbClr val="F78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Disorders</a:t>
            </a:r>
            <a:r>
              <a:rPr lang="en-US" dirty="0" smtClean="0">
                <a:solidFill>
                  <a:srgbClr val="F78DAE"/>
                </a:solidFill>
              </a:rPr>
              <a:t>: unhealthy focus on food and weight</a:t>
            </a:r>
            <a:endParaRPr lang="en-US" dirty="0">
              <a:solidFill>
                <a:srgbClr val="F78DA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047750"/>
            <a:ext cx="4038600" cy="3810000"/>
          </a:xfrm>
        </p:spPr>
        <p:txBody>
          <a:bodyPr/>
          <a:lstStyle/>
          <a:p>
            <a:pPr marL="139700" indent="0">
              <a:buNone/>
            </a:pPr>
            <a:r>
              <a:rPr lang="en-US" dirty="0" smtClean="0"/>
              <a:t>Anorexia Nervosa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9" y="1047750"/>
            <a:ext cx="8417151" cy="34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067800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Tests &amp; Procedures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sz="1800" u="sng" dirty="0" smtClean="0">
                <a:solidFill>
                  <a:srgbClr val="002060"/>
                </a:solidFill>
              </a:rPr>
              <a:t>describe</a:t>
            </a:r>
            <a:r>
              <a:rPr lang="en-US" sz="1800" dirty="0" smtClean="0">
                <a:solidFill>
                  <a:srgbClr val="002060"/>
                </a:solidFill>
              </a:rPr>
              <a:t> and define the following in your journal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47750"/>
            <a:ext cx="4343400" cy="3810000"/>
          </a:xfrm>
        </p:spPr>
        <p:txBody>
          <a:bodyPr/>
          <a:lstStyle/>
          <a:p>
            <a:r>
              <a:rPr lang="en-US" sz="2400" dirty="0" smtClean="0"/>
              <a:t>EEG</a:t>
            </a:r>
          </a:p>
          <a:p>
            <a:r>
              <a:rPr lang="en-US" sz="2400" dirty="0" smtClean="0"/>
              <a:t>Cerebral Angiography</a:t>
            </a:r>
            <a:endParaRPr lang="en-US" sz="2400" dirty="0"/>
          </a:p>
          <a:p>
            <a:r>
              <a:rPr lang="en-US" sz="2400" dirty="0" smtClean="0"/>
              <a:t>Lumbar Puncture</a:t>
            </a:r>
          </a:p>
          <a:p>
            <a:r>
              <a:rPr lang="en-US" sz="2400" dirty="0" smtClean="0"/>
              <a:t>PET</a:t>
            </a:r>
          </a:p>
          <a:p>
            <a:r>
              <a:rPr lang="en-US" sz="2400" dirty="0" smtClean="0"/>
              <a:t>Babinski Sign</a:t>
            </a:r>
          </a:p>
          <a:p>
            <a:r>
              <a:rPr lang="en-US" sz="2400" dirty="0" smtClean="0"/>
              <a:t>DTR</a:t>
            </a:r>
          </a:p>
          <a:p>
            <a:r>
              <a:rPr lang="en-US" sz="2400" dirty="0" smtClean="0"/>
              <a:t>CSF shunt</a:t>
            </a:r>
          </a:p>
          <a:p>
            <a:r>
              <a:rPr lang="en-US" sz="2400" dirty="0" smtClean="0"/>
              <a:t>Carotid endarterectomy</a:t>
            </a:r>
          </a:p>
          <a:p>
            <a:r>
              <a:rPr lang="en-US" sz="2400" dirty="0" smtClean="0"/>
              <a:t>Nerve block</a:t>
            </a:r>
          </a:p>
          <a:p>
            <a:pPr marL="13970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0" y="819150"/>
            <a:ext cx="5334000" cy="3886200"/>
          </a:xfrm>
        </p:spPr>
        <p:txBody>
          <a:bodyPr/>
          <a:lstStyle/>
          <a:p>
            <a:r>
              <a:rPr lang="en-US" sz="2400" dirty="0" smtClean="0"/>
              <a:t>CBT</a:t>
            </a:r>
          </a:p>
          <a:p>
            <a:r>
              <a:rPr lang="en-US" sz="2400" dirty="0" smtClean="0"/>
              <a:t>ECT</a:t>
            </a:r>
          </a:p>
          <a:p>
            <a:r>
              <a:rPr lang="en-US" sz="2400" dirty="0" smtClean="0"/>
              <a:t>Light therapy</a:t>
            </a:r>
          </a:p>
          <a:p>
            <a:r>
              <a:rPr lang="en-US" sz="2400" dirty="0" smtClean="0"/>
              <a:t>Psychotherapy</a:t>
            </a:r>
          </a:p>
          <a:p>
            <a:endParaRPr lang="en-US" sz="2400" dirty="0" smtClean="0"/>
          </a:p>
          <a:p>
            <a:pPr marL="139700" indent="0" algn="ctr">
              <a:buNone/>
            </a:pPr>
            <a:r>
              <a:rPr lang="en-US" sz="1800" b="1" dirty="0" smtClean="0">
                <a:latin typeface="Arial Black" panose="020B0A04020102020204" pitchFamily="34" charset="0"/>
              </a:rPr>
              <a:t>*Add all “fascinating” facts to your journal</a:t>
            </a:r>
          </a:p>
          <a:p>
            <a:endParaRPr lang="en-US" sz="1800" dirty="0" smtClean="0"/>
          </a:p>
          <a:p>
            <a:pPr marL="13970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*You are also responsible for all chapter medications (know by the class of drug)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83300" y="285750"/>
            <a:ext cx="84075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sz="3600" b="1" dirty="0">
              <a:solidFill>
                <a:srgbClr val="A4C2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1100400"/>
            <a:ext cx="2046600" cy="3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136000" y="1149875"/>
            <a:ext cx="2868600" cy="3561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u="sng" dirty="0"/>
              <a:t>Aneurysm</a:t>
            </a:r>
            <a:r>
              <a:rPr lang="en-US" sz="2000" b="1" dirty="0"/>
              <a:t>-</a:t>
            </a:r>
            <a:r>
              <a:rPr lang="en-US" sz="2000" dirty="0"/>
              <a:t> localized dilation of a blood vessel, usually </a:t>
            </a:r>
            <a:r>
              <a:rPr lang="en-US" sz="2000" dirty="0" smtClean="0"/>
              <a:t>occurring </a:t>
            </a:r>
            <a:r>
              <a:rPr lang="en-US" sz="2000" dirty="0"/>
              <a:t>in an artery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239425" y="1149875"/>
            <a:ext cx="2559300" cy="3561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u="sng" dirty="0">
                <a:solidFill>
                  <a:schemeClr val="dk1"/>
                </a:solidFill>
              </a:rPr>
              <a:t>Amyotrophic Lateral Sclerosis(ALS</a:t>
            </a:r>
            <a:r>
              <a:rPr lang="en" sz="2000" b="1" dirty="0">
                <a:solidFill>
                  <a:schemeClr val="dk1"/>
                </a:solidFill>
              </a:rPr>
              <a:t>)</a:t>
            </a:r>
            <a:r>
              <a:rPr lang="en" sz="2000" dirty="0">
                <a:solidFill>
                  <a:schemeClr val="dk1"/>
                </a:solidFill>
              </a:rPr>
              <a:t>- </a:t>
            </a:r>
            <a:r>
              <a:rPr lang="en" sz="1700" dirty="0">
                <a:solidFill>
                  <a:schemeClr val="dk1"/>
                </a:solidFill>
              </a:rPr>
              <a:t>muscular weakness and atrophy with involuntary contractions and excessive reflexes; caused by the degeneration of motor neurons in spinal cord &amp; brain</a:t>
            </a:r>
            <a:r>
              <a:rPr lang="en" sz="1700" dirty="0" smtClean="0">
                <a:solidFill>
                  <a:srgbClr val="00B0F0"/>
                </a:solidFill>
              </a:rPr>
              <a:t>. What is another name for this disease?</a:t>
            </a:r>
            <a:endParaRPr sz="1700" dirty="0">
              <a:solidFill>
                <a:srgbClr val="00B0F0"/>
              </a:solidFill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6206825" y="1149875"/>
            <a:ext cx="222600" cy="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6033700" y="1149875"/>
            <a:ext cx="2868600" cy="3561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40"/>
              </a:spcBef>
            </a:pPr>
            <a:r>
              <a:rPr lang="en-US" sz="2000" b="1" u="sng" dirty="0">
                <a:solidFill>
                  <a:schemeClr val="tx1"/>
                </a:solidFill>
              </a:rPr>
              <a:t>Syncope</a:t>
            </a:r>
            <a:r>
              <a:rPr lang="en-US" sz="2000" dirty="0">
                <a:solidFill>
                  <a:schemeClr val="tx1"/>
                </a:solidFill>
              </a:rPr>
              <a:t>- fainting, temporary LOC due to inadequate blood flow to the brain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8" y="2594931"/>
            <a:ext cx="1914525" cy="180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78532"/>
            <a:ext cx="1560771" cy="162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4200" y="0"/>
            <a:ext cx="8753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lvl="0" algn="l"/>
            <a:r>
              <a:rPr lang="en" sz="28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0" y="630575"/>
            <a:ext cx="2856000" cy="4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•"/>
            </a:pPr>
            <a:endParaRPr sz="1800" dirty="0">
              <a:latin typeface="+mj-lt"/>
              <a:ea typeface="Georgia"/>
              <a:cs typeface="Georgia"/>
              <a:sym typeface="Georg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49"/>
            <a:ext cx="7248525" cy="38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1000" y="55200"/>
            <a:ext cx="70866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52400" y="798056"/>
            <a:ext cx="5377425" cy="43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b="1" u="sng" dirty="0">
                <a:solidFill>
                  <a:schemeClr val="tx2">
                    <a:lumMod val="25000"/>
                  </a:schemeClr>
                </a:solidFill>
              </a:rPr>
              <a:t>Guillain-Barre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polyneuritis </a:t>
            </a: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 usually occurring from an infection. 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</a:rPr>
              <a:t>progressive muscle weakness that could lead to paralysis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Tx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Multiple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Sclerosis (MS)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-chronic, slow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progressive disease of CNS marked by demyelination of glial patches called plaques.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SzTx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Symptoms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are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weakness, unsteady gait, uncoordinated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movements and fatigue.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2915325" y="666750"/>
            <a:ext cx="2614500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1"/>
                </a:solidFill>
              </a:rPr>
              <a:t>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dirty="0" smtClean="0">
                <a:solidFill>
                  <a:schemeClr val="dk1"/>
                </a:solidFill>
              </a:rPr>
              <a:t>.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5715000" y="1156500"/>
            <a:ext cx="3352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9931"/>
            <a:ext cx="333375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036" y="1148"/>
            <a:ext cx="5105400" cy="572700"/>
          </a:xfrm>
        </p:spPr>
        <p:txBody>
          <a:bodyPr/>
          <a:lstStyle/>
          <a:p>
            <a:r>
              <a:rPr lang="en" sz="24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971" y="666750"/>
            <a:ext cx="4329629" cy="42672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TIA</a:t>
            </a:r>
            <a:r>
              <a:rPr lang="en-US" sz="28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>(transient ischemic attack)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rgbClr val="000000"/>
                </a:solidFill>
              </a:rPr>
              <a:t>“mini stroke”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rgbClr val="000000"/>
                </a:solidFill>
              </a:rPr>
              <a:t>Brief stoppage of blood flow to brain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rgbClr val="000000"/>
                </a:solidFill>
              </a:rPr>
              <a:t>Warning sign of a CVA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endParaRPr lang="en-US" sz="1700" b="1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endParaRPr lang="en-US" sz="17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Pts val="1100"/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CVA</a:t>
            </a:r>
            <a:r>
              <a:rPr lang="en-US" sz="2400" b="1" dirty="0" smtClean="0">
                <a:solidFill>
                  <a:srgbClr val="000000"/>
                </a:solidFill>
              </a:rPr>
              <a:t> (stroke)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ts val="1100"/>
            </a:pPr>
            <a:r>
              <a:rPr lang="en-US" sz="1800" dirty="0" smtClean="0">
                <a:solidFill>
                  <a:srgbClr val="000000"/>
                </a:solidFill>
              </a:rPr>
              <a:t>Death of brain tissue to loss of blood flow to the brain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ts val="1100"/>
            </a:pPr>
            <a:r>
              <a:rPr lang="en-US" sz="1800" dirty="0" smtClean="0">
                <a:solidFill>
                  <a:srgbClr val="000000"/>
                </a:solidFill>
              </a:rPr>
              <a:t>Arterial blockage = ischemic stroke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ts val="1100"/>
            </a:pPr>
            <a:r>
              <a:rPr lang="en-US" sz="1800" dirty="0" smtClean="0">
                <a:solidFill>
                  <a:srgbClr val="000000"/>
                </a:solidFill>
              </a:rPr>
              <a:t>Arterial rupture = hemorrhagic stroke</a:t>
            </a:r>
            <a:endParaRPr lang="en-US" sz="18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7750"/>
            <a:ext cx="464975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8"/>
            <a:ext cx="5181600" cy="572700"/>
          </a:xfrm>
        </p:spPr>
        <p:txBody>
          <a:bodyPr/>
          <a:lstStyle/>
          <a:p>
            <a:r>
              <a:rPr lang="en" sz="24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" y="895350"/>
            <a:ext cx="5012379" cy="4035767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r>
              <a:rPr lang="en-US" sz="2000" b="1" u="sng" dirty="0">
                <a:solidFill>
                  <a:srgbClr val="000000"/>
                </a:solidFill>
              </a:rPr>
              <a:t>Bell’s Palsy-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r>
              <a:rPr lang="en-US" sz="2000" dirty="0">
                <a:solidFill>
                  <a:srgbClr val="000000"/>
                </a:solidFill>
              </a:rPr>
              <a:t>unilateral paralysis of the nerves that control the facial muscles.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endParaRPr lang="en-US" sz="1700" b="1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endParaRPr lang="en-US" sz="1700" b="1" u="sng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Pts val="2000"/>
              <a:buNone/>
            </a:pPr>
            <a:r>
              <a:rPr lang="en-US" sz="2000" b="1" u="sng" dirty="0" smtClean="0">
                <a:solidFill>
                  <a:srgbClr val="000000"/>
                </a:solidFill>
              </a:rPr>
              <a:t>Migraine: </a:t>
            </a:r>
            <a:r>
              <a:rPr lang="en-US" sz="2000" dirty="0" smtClean="0">
                <a:solidFill>
                  <a:srgbClr val="000000"/>
                </a:solidFill>
              </a:rPr>
              <a:t>intense headache that produces pain to one area of the head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rgbClr val="000000"/>
                </a:solidFill>
              </a:rPr>
              <a:t>Nausea/vomiting common</a:t>
            </a: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rgbClr val="000000"/>
                </a:solidFill>
              </a:rPr>
              <a:t>Hypersensitivity to light</a:t>
            </a:r>
            <a:endParaRPr lang="en-US" sz="2000" dirty="0">
              <a:solidFill>
                <a:srgbClr val="000000"/>
              </a:solidFill>
            </a:endParaRP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33350"/>
            <a:ext cx="3594253" cy="3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28950"/>
            <a:ext cx="2552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232050" y="209550"/>
            <a:ext cx="8679900" cy="884375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lvl="0"/>
            <a:r>
              <a:rPr lang="en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</a:t>
            </a:r>
            <a:r>
              <a:rPr lang="en" b="1" dirty="0" smtClean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Conditions: </a:t>
            </a:r>
            <a:r>
              <a:rPr lang="e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Concussion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971550"/>
            <a:ext cx="4343400" cy="3810000"/>
          </a:xfrm>
        </p:spPr>
        <p:txBody>
          <a:bodyPr/>
          <a:lstStyle/>
          <a:p>
            <a:pPr marL="139700" indent="0">
              <a:buNone/>
            </a:pPr>
            <a:r>
              <a:rPr lang="en-US" sz="2000" b="1" u="sng" dirty="0" smtClean="0"/>
              <a:t>Concussion</a:t>
            </a:r>
            <a:r>
              <a:rPr lang="en-US" sz="2000" dirty="0" smtClean="0"/>
              <a:t>:  (also known as TBI) is caused by a violent blow or shaking to the head.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3151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7950"/>
            <a:ext cx="5576887" cy="232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772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lvl="0"/>
            <a:r>
              <a:rPr lang="en" sz="3200" b="1" dirty="0">
                <a:solidFill>
                  <a:srgbClr val="A4C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Diseases and Conditions</a:t>
            </a:r>
            <a:r>
              <a:rPr lang="en" sz="3200" dirty="0" smtClean="0">
                <a:solidFill>
                  <a:srgbClr val="FFFFFF"/>
                </a:solidFill>
              </a:rPr>
              <a:t>.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5805" y="719539"/>
            <a:ext cx="8915400" cy="4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" b="1" u="sng" dirty="0">
                <a:solidFill>
                  <a:srgbClr val="F78DAE"/>
                </a:solidFill>
              </a:rPr>
              <a:t>Paralysis</a:t>
            </a:r>
            <a:r>
              <a:rPr lang="en" dirty="0">
                <a:solidFill>
                  <a:srgbClr val="F78DAE"/>
                </a:solidFill>
              </a:rPr>
              <a:t>- temporary or permanent loss of voluntary movement.</a:t>
            </a:r>
            <a:endParaRPr dirty="0">
              <a:solidFill>
                <a:srgbClr val="F78DAE"/>
              </a:solidFill>
            </a:endParaRPr>
          </a:p>
          <a:p>
            <a:pPr marL="171450" indent="-171450"/>
            <a:endParaRPr sz="900" dirty="0">
              <a:solidFill>
                <a:srgbClr val="F78DAE"/>
              </a:solidFill>
            </a:endParaRPr>
          </a:p>
          <a:p>
            <a:pPr marL="342900" indent="-342900"/>
            <a:r>
              <a:rPr lang="en" b="1" u="sng" dirty="0">
                <a:solidFill>
                  <a:srgbClr val="00B050"/>
                </a:solidFill>
              </a:rPr>
              <a:t>Paraplegia</a:t>
            </a:r>
            <a:r>
              <a:rPr lang="en" dirty="0">
                <a:solidFill>
                  <a:srgbClr val="00B050"/>
                </a:solidFill>
              </a:rPr>
              <a:t>- loss of voluntary movement in the lower half of the body including both legs, often result of spinal cord injury.</a:t>
            </a:r>
            <a:endParaRPr dirty="0">
              <a:solidFill>
                <a:srgbClr val="00B050"/>
              </a:solidFill>
            </a:endParaRPr>
          </a:p>
          <a:p>
            <a:pPr marL="171450" indent="-171450"/>
            <a:endParaRPr sz="900" dirty="0">
              <a:solidFill>
                <a:srgbClr val="F78DAE"/>
              </a:solidFill>
            </a:endParaRPr>
          </a:p>
          <a:p>
            <a:pPr marL="342900" indent="-342900"/>
            <a:r>
              <a:rPr lang="en" b="1" u="sng" dirty="0">
                <a:solidFill>
                  <a:srgbClr val="FFC000"/>
                </a:solidFill>
              </a:rPr>
              <a:t>Quadriplegia</a:t>
            </a:r>
            <a:r>
              <a:rPr lang="en" dirty="0">
                <a:solidFill>
                  <a:srgbClr val="FFC000"/>
                </a:solidFill>
              </a:rPr>
              <a:t>- paralysis of all four limbs.</a:t>
            </a:r>
            <a:endParaRPr dirty="0">
              <a:solidFill>
                <a:srgbClr val="FFC000"/>
              </a:solidFill>
            </a:endParaRPr>
          </a:p>
          <a:p>
            <a:pPr marL="171450" indent="-171450"/>
            <a:endParaRPr sz="900" dirty="0">
              <a:solidFill>
                <a:srgbClr val="FFC000"/>
              </a:solidFill>
            </a:endParaRPr>
          </a:p>
          <a:p>
            <a:pPr marL="342900" indent="-342900"/>
            <a:r>
              <a:rPr lang="en" b="1" u="sng" dirty="0">
                <a:solidFill>
                  <a:srgbClr val="00B0F0"/>
                </a:solidFill>
              </a:rPr>
              <a:t>Hemiplegia</a:t>
            </a:r>
            <a:r>
              <a:rPr lang="en" dirty="0">
                <a:solidFill>
                  <a:srgbClr val="00B0F0"/>
                </a:solidFill>
              </a:rPr>
              <a:t>-paralysis of one side of the body.</a:t>
            </a:r>
            <a:endParaRPr sz="900" dirty="0">
              <a:solidFill>
                <a:srgbClr val="00B0F0"/>
              </a:solidFill>
            </a:endParaRPr>
          </a:p>
          <a:p>
            <a:pPr marL="171450" indent="-171450"/>
            <a:endParaRPr sz="900" dirty="0">
              <a:solidFill>
                <a:srgbClr val="F78DAE"/>
              </a:solidFill>
            </a:endParaRPr>
          </a:p>
          <a:p>
            <a:pPr marL="342900" indent="-342900"/>
            <a:r>
              <a:rPr lang="en" b="1" u="sng" dirty="0">
                <a:solidFill>
                  <a:srgbClr val="7030A0"/>
                </a:solidFill>
              </a:rPr>
              <a:t>Paresthesia</a:t>
            </a:r>
            <a:r>
              <a:rPr lang="en" dirty="0">
                <a:solidFill>
                  <a:srgbClr val="7030A0"/>
                </a:solidFill>
              </a:rPr>
              <a:t>- sensation of numbness, prickling or tingling, usually in the upper or lower extremities; caused by irritation of, or injury to sensory nerves or nerve roots.</a:t>
            </a:r>
            <a:endParaRPr dirty="0">
              <a:solidFill>
                <a:srgbClr val="7030A0"/>
              </a:solidFill>
            </a:endParaRPr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endParaRPr dirty="0">
              <a:solidFill>
                <a:srgbClr val="EA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1209</Words>
  <Application>Microsoft Office PowerPoint</Application>
  <PresentationFormat>On-screen Show (16:9)</PresentationFormat>
  <Paragraphs>190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Georgia</vt:lpstr>
      <vt:lpstr>Arial Black</vt:lpstr>
      <vt:lpstr>Tahoma</vt:lpstr>
      <vt:lpstr>Simple Light</vt:lpstr>
      <vt:lpstr>inspiration-board</vt:lpstr>
      <vt:lpstr>Chapter 9 THE NERVOUS SYSTEM</vt:lpstr>
      <vt:lpstr>Somatic Diseases &amp; Conditions</vt:lpstr>
      <vt:lpstr>Somatic Diseases and Conditions</vt:lpstr>
      <vt:lpstr>Somatic Diseases and Conditions</vt:lpstr>
      <vt:lpstr>Somatic Diseases and Conditions</vt:lpstr>
      <vt:lpstr>Somatic Diseases and Conditions</vt:lpstr>
      <vt:lpstr>Somatic Diseases and Conditions</vt:lpstr>
      <vt:lpstr>Somatic Diseases and Conditions: Concussion</vt:lpstr>
      <vt:lpstr>Somatic Diseases and Conditions.</vt:lpstr>
      <vt:lpstr>Somatic Diseases and Conditionsc Diseases and Conditions</vt:lpstr>
      <vt:lpstr>Somatic Diseases and Conditionsc Diseases and Conditions</vt:lpstr>
      <vt:lpstr>Somatic Diseases and Conditions.</vt:lpstr>
      <vt:lpstr>Epilepsy- neural cells become disrupted, causing seizures, limb twitching  and occasionally LOC.</vt:lpstr>
      <vt:lpstr>Somatic Diseases and Conditions</vt:lpstr>
      <vt:lpstr>PowerPoint Presentation</vt:lpstr>
      <vt:lpstr>Somatic Diseases and Conditions</vt:lpstr>
      <vt:lpstr>Somatic Diseases and Conditions</vt:lpstr>
      <vt:lpstr>Mental Disorders: Define/Describe  (Do more than unabbreviate the condition!)</vt:lpstr>
      <vt:lpstr>The Nervous System</vt:lpstr>
      <vt:lpstr>Mental Disorders Anxiety Disorders: excessive worry, nervousness or uneasiness</vt:lpstr>
      <vt:lpstr>Mental Disorders- Developmental</vt:lpstr>
      <vt:lpstr>Mental Disorders- Mood  (alternating periods of depression and/or elation)</vt:lpstr>
      <vt:lpstr>Psychotic Disorders: group of mental conditions characterized by loss of touch with reality, hallucinations, delusions </vt:lpstr>
      <vt:lpstr>Eating Disorders: unhealthy focus on food and weight</vt:lpstr>
      <vt:lpstr>Tests &amp; Procedures: describe and define the following in your journal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THOMAS, MARY</dc:creator>
  <cp:lastModifiedBy>THOMAS, MARY</cp:lastModifiedBy>
  <cp:revision>46</cp:revision>
  <cp:lastPrinted>2018-02-15T14:50:27Z</cp:lastPrinted>
  <dcterms:modified xsi:type="dcterms:W3CDTF">2018-02-16T15:26:06Z</dcterms:modified>
</cp:coreProperties>
</file>