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  <p:sldMasterId id="2147483657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89" r:id="rId5"/>
    <p:sldId id="258" r:id="rId6"/>
    <p:sldId id="259" r:id="rId7"/>
    <p:sldId id="290" r:id="rId8"/>
    <p:sldId id="265" r:id="rId9"/>
    <p:sldId id="267" r:id="rId10"/>
    <p:sldId id="263" r:id="rId11"/>
    <p:sldId id="272" r:id="rId12"/>
    <p:sldId id="274" r:id="rId13"/>
    <p:sldId id="276" r:id="rId14"/>
    <p:sldId id="292" r:id="rId15"/>
    <p:sldId id="278" r:id="rId16"/>
    <p:sldId id="279" r:id="rId17"/>
    <p:sldId id="281" r:id="rId18"/>
    <p:sldId id="283" r:id="rId19"/>
    <p:sldId id="285" r:id="rId20"/>
    <p:sldId id="287" r:id="rId21"/>
    <p:sldId id="293" r:id="rId22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6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F97A37-A716-4336-8ADA-B805CE6ECC52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7FE502-C0E3-4AE6-B729-733AAF6F2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6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1925" y="8829676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lIns="93145" tIns="46572" rIns="93145" bIns="46572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/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50839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pPr marL="34288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Aldosteronism</a:t>
            </a:r>
          </a:p>
          <a:p>
            <a:pPr marL="800056" lvl="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aldosteronism</a:t>
            </a:r>
          </a:p>
          <a:p>
            <a:pPr marL="800056" lvl="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aldosteronism</a:t>
            </a:r>
          </a:p>
          <a:p>
            <a:pPr marL="34288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Pheochromocytoma 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pPr marL="34288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Aldosteronism</a:t>
            </a:r>
          </a:p>
          <a:p>
            <a:pPr marL="800056" lvl="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aldosteronism</a:t>
            </a:r>
          </a:p>
          <a:p>
            <a:pPr marL="800056" lvl="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aldosteronism</a:t>
            </a:r>
          </a:p>
          <a:p>
            <a:pPr marL="342881" indent="-304783">
              <a:spcBef>
                <a:spcPts val="40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Pheochromocytoma 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45" tIns="46572" rIns="93145" bIns="46572" anchor="t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3971925" y="8829676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lIns="93145" tIns="46572" rIns="93145" bIns="46572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676" y="4416426"/>
            <a:ext cx="5606999" cy="4183200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lIns="93145" tIns="46572" rIns="93145" bIns="46572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676" y="4416426"/>
            <a:ext cx="5606999" cy="4183200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lIns="93145" tIns="46572" rIns="93145" bIns="46572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22375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722375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" marR="0" indent="-111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/>
            </a:lvl4pPr>
            <a:lvl5pPr marL="1828800" marR="0" indent="0" algn="ctr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250"/>
              </a:spcBef>
              <a:buClr>
                <a:srgbClr val="49AAE4"/>
              </a:buClr>
              <a:buFont typeface="Verdana"/>
              <a:buNone/>
              <a:defRPr/>
            </a:lvl6pPr>
            <a:lvl7pPr marL="2743200" marR="0" indent="0" algn="ctr" rtl="0">
              <a:spcBef>
                <a:spcPts val="255"/>
              </a:spcBef>
              <a:buClr>
                <a:srgbClr val="49AAE4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57"/>
              </a:spcBef>
              <a:buClr>
                <a:srgbClr val="49AAE4"/>
              </a:buClr>
              <a:buFont typeface="Verdana"/>
              <a:buNone/>
              <a:defRPr/>
            </a:lvl8pPr>
            <a:lvl9pPr marL="3657600" marR="0" indent="0" algn="ctr" rtl="0">
              <a:spcBef>
                <a:spcPts val="255"/>
              </a:spcBef>
              <a:buClr>
                <a:srgbClr val="49AAE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sng" strike="noStrike" cap="none" baseline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sng" strike="noStrike" cap="none" baseline="0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indent="-122873" algn="l" rtl="0">
              <a:spcBef>
                <a:spcPts val="25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47688" indent="-52387" rtl="0">
              <a:lnSpc>
                <a:spcPct val="150000"/>
              </a:lnSpc>
              <a:spcBef>
                <a:spcPts val="200"/>
              </a:spcBef>
              <a:buSzPct val="100000"/>
              <a:buFont typeface="Noto Symbol"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85813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ymbol"/>
              <a:buChar char="⚫"/>
              <a:defRPr/>
            </a:lvl3pPr>
            <a:lvl4pPr marL="1023938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Char char="◦"/>
              <a:defRPr/>
            </a:lvl4pPr>
            <a:lvl5pPr marL="1279525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ymbol"/>
              <a:buChar char="⚫"/>
              <a:defRPr/>
            </a:lvl5pPr>
            <a:lvl6pPr marL="1490472" indent="-87122" algn="l" rtl="0">
              <a:spcBef>
                <a:spcPts val="250"/>
              </a:spcBef>
              <a:buClr>
                <a:srgbClr val="49AAE4"/>
              </a:buClr>
              <a:buFont typeface="Verdana"/>
              <a:buChar char="◦"/>
              <a:defRPr/>
            </a:lvl6pPr>
            <a:lvl7pPr marL="1700784" indent="-94233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7pPr>
            <a:lvl8pPr marL="1920240" indent="-97789" algn="l" rtl="0">
              <a:spcBef>
                <a:spcPts val="257"/>
              </a:spcBef>
              <a:buClr>
                <a:srgbClr val="49AAE4"/>
              </a:buClr>
              <a:buFont typeface="Verdana"/>
              <a:buChar char="◦"/>
              <a:defRPr/>
            </a:lvl8pPr>
            <a:lvl9pPr marL="2148840" indent="-97789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sng" strike="noStrike" cap="none" baseline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sng" strike="noStrike" cap="none" baseline="0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7224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Font typeface="Verdana"/>
              <a:buNone/>
              <a:defRPr/>
            </a:lvl2pPr>
            <a:lvl3pPr rtl="0">
              <a:spcBef>
                <a:spcPts val="0"/>
              </a:spcBef>
              <a:buFont typeface="Verdana"/>
              <a:buNone/>
              <a:defRPr/>
            </a:lvl3pPr>
            <a:lvl4pPr rtl="0">
              <a:spcBef>
                <a:spcPts val="0"/>
              </a:spcBef>
              <a:buFont typeface="Verdana"/>
              <a:buNone/>
              <a:defRPr/>
            </a:lvl4pPr>
            <a:lvl5pPr rtl="0">
              <a:spcBef>
                <a:spcPts val="0"/>
              </a:spcBef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52169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Font typeface="Verdana"/>
              <a:buNone/>
              <a:defRPr/>
            </a:lvl2pPr>
            <a:lvl3pPr rtl="0">
              <a:spcBef>
                <a:spcPts val="0"/>
              </a:spcBef>
              <a:buFont typeface="Verdana"/>
              <a:buNone/>
              <a:defRPr/>
            </a:lvl3pPr>
            <a:lvl4pPr rtl="0">
              <a:spcBef>
                <a:spcPts val="0"/>
              </a:spcBef>
              <a:buFont typeface="Verdana"/>
              <a:buNone/>
              <a:defRPr/>
            </a:lvl4pPr>
            <a:lvl5pPr rtl="0">
              <a:spcBef>
                <a:spcPts val="0"/>
              </a:spcBef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sng" strike="noStrike" cap="none" baseline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sng" strike="noStrike" cap="none" baseline="0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414337" y="427037"/>
            <a:ext cx="8315325" cy="3121024"/>
            <a:chOff x="414337" y="427037"/>
            <a:chExt cx="8315325" cy="3121024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4337" y="427037"/>
              <a:ext cx="8315325" cy="3121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460375" y="476250"/>
              <a:ext cx="8223250" cy="3025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marR="0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785813" marR="0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ymbol"/>
              <a:buChar char="⚫"/>
              <a:defRPr/>
            </a:lvl3pPr>
            <a:lvl4pPr marL="1023938" marR="0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Char char="◦"/>
              <a:defRPr/>
            </a:lvl4pPr>
            <a:lvl5pPr marL="1279525" marR="0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ymbol"/>
              <a:buChar char="⚫"/>
              <a:defRPr/>
            </a:lvl5pPr>
            <a:lvl6pPr marL="1490472" marR="0" indent="-87122" algn="l" rtl="0">
              <a:spcBef>
                <a:spcPts val="250"/>
              </a:spcBef>
              <a:buClr>
                <a:srgbClr val="49AAE4"/>
              </a:buClr>
              <a:buFont typeface="Verdana"/>
              <a:buChar char="◦"/>
              <a:defRPr/>
            </a:lvl6pPr>
            <a:lvl7pPr marL="1700784" marR="0" indent="-94233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7pPr>
            <a:lvl8pPr marL="1920240" marR="0" indent="-97789" algn="l" rtl="0">
              <a:spcBef>
                <a:spcPts val="257"/>
              </a:spcBef>
              <a:buClr>
                <a:srgbClr val="49AAE4"/>
              </a:buClr>
              <a:buFont typeface="Verdana"/>
              <a:buChar char="◦"/>
              <a:defRPr/>
            </a:lvl8pPr>
            <a:lvl9pPr marL="2148840" marR="0" indent="-97789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sng" strike="noStrike" cap="none" baseline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sng" strike="noStrike" cap="none" baseline="0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Shape 32"/>
          <p:cNvGrpSpPr/>
          <p:nvPr/>
        </p:nvGrpSpPr>
        <p:grpSpPr>
          <a:xfrm>
            <a:off x="414337" y="427037"/>
            <a:ext cx="8315325" cy="5497512"/>
            <a:chOff x="414337" y="427037"/>
            <a:chExt cx="8315325" cy="5497512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4337" y="427037"/>
              <a:ext cx="8315325" cy="5497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marR="0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785813" marR="0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ymbol"/>
              <a:buChar char="⚫"/>
              <a:defRPr/>
            </a:lvl3pPr>
            <a:lvl4pPr marL="1023938" marR="0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Char char="◦"/>
              <a:defRPr/>
            </a:lvl4pPr>
            <a:lvl5pPr marL="1279525" marR="0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ymbol"/>
              <a:buChar char="⚫"/>
              <a:defRPr/>
            </a:lvl5pPr>
            <a:lvl6pPr marL="1490472" marR="0" indent="-87122" algn="l" rtl="0">
              <a:spcBef>
                <a:spcPts val="250"/>
              </a:spcBef>
              <a:buClr>
                <a:srgbClr val="49AAE4"/>
              </a:buClr>
              <a:buFont typeface="Verdana"/>
              <a:buChar char="◦"/>
              <a:defRPr/>
            </a:lvl6pPr>
            <a:lvl7pPr marL="1700784" marR="0" indent="-94233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7pPr>
            <a:lvl8pPr marL="1920240" marR="0" indent="-97789" algn="l" rtl="0">
              <a:spcBef>
                <a:spcPts val="257"/>
              </a:spcBef>
              <a:buClr>
                <a:srgbClr val="49AAE4"/>
              </a:buClr>
              <a:buFont typeface="Verdana"/>
              <a:buChar char="◦"/>
              <a:defRPr/>
            </a:lvl8pPr>
            <a:lvl9pPr marL="2148840" marR="0" indent="-97789" algn="l" rtl="0">
              <a:spcBef>
                <a:spcPts val="255"/>
              </a:spcBef>
              <a:buClr>
                <a:srgbClr val="49AAE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sng" strike="noStrike" cap="none" baseline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sng" strike="noStrike" cap="none" baseline="0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722312" y="1820861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500" b="1" i="0" u="none" strike="noStrike" cap="none" baseline="0">
                <a:solidFill>
                  <a:srgbClr val="FF8D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</a:t>
            </a:r>
            <a:r>
              <a:rPr lang="en-US" sz="4500" b="1" smtClean="0">
                <a:solidFill>
                  <a:srgbClr val="FF8D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4500" b="1" i="0" u="none" strike="noStrike" cap="none" baseline="0" smtClean="0">
                <a:solidFill>
                  <a:srgbClr val="FF8D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500" b="1" i="0" u="none" strike="noStrike" cap="none" baseline="0">
              <a:solidFill>
                <a:srgbClr val="FF8D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722312" y="3684587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182875" tIns="0" rIns="91425" bIns="45700" anchor="t" anchorCtr="0">
            <a:noAutofit/>
          </a:bodyPr>
          <a:lstStyle/>
          <a:p>
            <a:pPr marL="36512" marR="0" lvl="0" indent="-1111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7976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Endocrine System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Parathyroid Glands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81001" y="1940499"/>
            <a:ext cx="4419600" cy="4536975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6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 calcium levels throughout the body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the breakdown of bone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Hormone=PTH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300" y="3200875"/>
            <a:ext cx="3810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81000" y="5867400"/>
            <a:ext cx="8412300" cy="74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Adrenal Glands  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33400" y="3581399"/>
            <a:ext cx="8183700" cy="2352599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600" b="0" i="0" u="sng" strike="noStrike" cap="none" baseline="0" dirty="0">
                <a:solidFill>
                  <a:schemeClr val="dk1"/>
                </a:solidFill>
                <a:latin typeface="Arial Narrow" panose="020B0606020202030204" pitchFamily="34" charset="0"/>
                <a:sym typeface="Times New Roman"/>
              </a:rPr>
              <a:t>Primary Functions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Regulate electrolyte levels.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Influence metabolism.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Respond to stress.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2400" b="0" i="0" u="none" strike="noStrike" cap="none" baseline="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82880"/>
            <a:ext cx="6180137" cy="321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5919740"/>
            <a:ext cx="8006080" cy="705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Adrenal </a:t>
            </a:r>
            <a:r>
              <a:rPr lang="en-US" sz="4000" b="1" i="0" u="none" strike="noStrike" cap="non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Glands</a:t>
            </a:r>
            <a:r>
              <a:rPr lang="en-US" sz="4000" b="1" i="0" u="none" strike="noStrike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“Pathologies</a:t>
            </a:r>
            <a:r>
              <a:rPr lang="en-US" sz="40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” 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419600" y="457200"/>
            <a:ext cx="41910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200" b="1" i="0" u="sng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Cushing’s </a:t>
            </a:r>
            <a:r>
              <a:rPr lang="en-US" sz="3200" b="1" i="0" u="sng" strike="noStrike" cap="none" baseline="0" dirty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Syndrome </a:t>
            </a:r>
            <a:r>
              <a:rPr lang="en-US" sz="3200" b="1" i="0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0" i="0" strike="noStrike" cap="none" baseline="0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hypercortisolism</a:t>
            </a:r>
            <a:r>
              <a:rPr lang="en-US" sz="3200" b="0" i="0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From </a:t>
            </a:r>
            <a:r>
              <a:rPr lang="en-US" sz="2400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hypersecretion</a:t>
            </a:r>
            <a:r>
              <a:rPr lang="en-US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of cortisol or prolonged steroid use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s/s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include fatigue, thin/bruised skin, hypertension and weight gain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4319047"/>
            <a:ext cx="266700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488440"/>
            <a:ext cx="4013751" cy="3987800"/>
          </a:xfrm>
        </p:spPr>
        <p:txBody>
          <a:bodyPr/>
          <a:lstStyle/>
          <a:p>
            <a:pPr marL="14224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4562"/>
            <a:ext cx="4107469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5919740"/>
            <a:ext cx="8006080" cy="705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Adrenal </a:t>
            </a:r>
            <a:r>
              <a:rPr lang="en-US" sz="4000" b="1" i="0" u="none" strike="noStrike" cap="non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Glands</a:t>
            </a:r>
            <a:r>
              <a:rPr lang="en-US" sz="4000" b="1" i="0" u="none" strike="noStrike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“Pathologies</a:t>
            </a:r>
            <a:r>
              <a:rPr lang="en-US" sz="40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” 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62000" y="4130801"/>
            <a:ext cx="7543800" cy="1266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200" b="1" i="0" u="sng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Addison’s</a:t>
            </a:r>
            <a:r>
              <a:rPr lang="en-US" sz="3200" b="1" i="0" u="sng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Disease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Insufficient cortisol and/or aldosterone secretion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s/s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include hypotension, hypoglycemia,  fatigue, joint pain, loss of appetite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488440"/>
            <a:ext cx="4013751" cy="3987800"/>
          </a:xfrm>
        </p:spPr>
        <p:txBody>
          <a:bodyPr/>
          <a:lstStyle/>
          <a:p>
            <a:pPr marL="14224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410200" cy="4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04800" y="5562600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Pancreas: Pancreatic </a:t>
            </a:r>
            <a:r>
              <a:rPr lang="en-US" sz="4400" b="1" i="0" u="none" strike="noStrike" cap="non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Islets </a:t>
            </a:r>
            <a:r>
              <a:rPr lang="en-US" sz="4400" b="1" i="0" u="none" strike="noStrike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US" sz="4400" b="1" i="0" u="none" strike="noStrike" cap="none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33400" y="760115"/>
            <a:ext cx="4267200" cy="4152675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blood sugar levels and glucose metabolism.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Hormones: glucagon &amp; insulin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160" y="838200"/>
            <a:ext cx="39624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Pancreatic Islets</a:t>
            </a:r>
            <a:br>
              <a:rPr lang="en-US" sz="36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“Secretions” 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4190999" cy="4267199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Glucagon:-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secreted by the pancreas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response to low blood sugar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Insulin: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secreted by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pancreas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to high blood sugar.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**insulin allows glucose to enter cell for use as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762000"/>
            <a:ext cx="4114800" cy="534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924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baseline="0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Pancreatic Pathologies: 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Diabetes Mellitus</a:t>
            </a:r>
            <a:endParaRPr lang="en-US" sz="3200" b="1" i="0" u="none" strike="noStrike" cap="none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548639" y="2057400"/>
            <a:ext cx="8138159" cy="1295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A group of metabolic diseases characterized by hyperglycemia resulting from defects in insulin secretion, insulin action or both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.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57199" y="3810000"/>
            <a:ext cx="8305799" cy="4032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Type 1 (IDDM):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insulin dependent diabetes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 mellitus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een" panose="02000400000000000000" pitchFamily="2" charset="0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Type 2 (NIDDM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):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non-insulin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 dependent diabetes mellit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een" panose="02000400000000000000" pitchFamily="2" charset="0"/>
                <a:ea typeface="Verdana"/>
                <a:cs typeface="Verdana"/>
                <a:sym typeface="Verdana"/>
              </a:rPr>
              <a:t>us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Teen" panose="02000400000000000000" pitchFamily="2" charset="0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28600" y="5568798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Thymus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01225" y="381000"/>
            <a:ext cx="4018375" cy="53340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600" b="1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Plays a major role in the immune reaction.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Located near the midline in the anterior portion of the thoracic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cavity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dirty="0" smtClean="0">
                <a:solidFill>
                  <a:schemeClr val="dk1"/>
                </a:solidFill>
              </a:rPr>
              <a:t>Hormone= </a:t>
            </a:r>
            <a:r>
              <a:rPr lang="en-US" sz="3200" dirty="0" err="1" smtClean="0">
                <a:solidFill>
                  <a:schemeClr val="dk1"/>
                </a:solidFill>
              </a:rPr>
              <a:t>thymosin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524000"/>
            <a:ext cx="4592350" cy="373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533400" y="-5080"/>
            <a:ext cx="8183700" cy="1376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Pineal Gland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495800" cy="4343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Influences the sleep-wakefulness cycle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(circadian rhythm)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Located in the central portion of the brain.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Hormone=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melatonin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2385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1981201"/>
            <a:ext cx="3044190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Gonads*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55600" y="1295400"/>
            <a:ext cx="5359400" cy="5105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sex characteristics.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Gamete producing gland, gamete is a reproductive cell. The sperm in the male and the ova (eggs) in the female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Combining Form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gonad/o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indent="-188912">
              <a:buClr>
                <a:srgbClr val="ED3742"/>
              </a:buClr>
              <a:buFont typeface="Times New Roman"/>
              <a:buChar char="–"/>
            </a:pPr>
            <a:r>
              <a:rPr lang="en-US" sz="2400" b="0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000" b="0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sym typeface="Times New Roman"/>
              </a:rPr>
              <a:t>Males</a:t>
            </a:r>
            <a:r>
              <a:rPr lang="en-US" sz="2000" b="0" i="0" u="none" strike="noStrike" cap="none" baseline="0" dirty="0">
                <a:solidFill>
                  <a:schemeClr val="accent1">
                    <a:lumMod val="75000"/>
                  </a:schemeClr>
                </a:solidFill>
                <a:sym typeface="Times New Roman"/>
              </a:rPr>
              <a:t>:  testicles (2</a:t>
            </a:r>
            <a:r>
              <a:rPr lang="en-US" sz="2000" b="0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sym typeface="Times New Roman"/>
              </a:rPr>
              <a:t>)- secretes testosterone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65112" indent="-188912">
              <a:buClr>
                <a:srgbClr val="ED3742"/>
              </a:buClr>
              <a:buFont typeface="Times New Roman"/>
              <a:buChar char="–"/>
            </a:pPr>
            <a:r>
              <a:rPr lang="en-US" sz="2000" b="0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*Females</a:t>
            </a:r>
            <a:r>
              <a:rPr lang="en-US" sz="2000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ovaries (2</a:t>
            </a:r>
            <a:r>
              <a:rPr lang="en-US" sz="2000" b="0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 secretes estrogen</a:t>
            </a:r>
            <a:endParaRPr lang="en-US" sz="2000" b="0" i="0" u="none" strike="noStrike" cap="none" baseline="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4800" y="5562600"/>
            <a:ext cx="8458200" cy="105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44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4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44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Endocrine </a:t>
            </a:r>
            <a:r>
              <a:rPr lang="en-US" sz="44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4114800" cy="441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4000" dirty="0" smtClean="0"/>
              <a:t>Maintains homeostasis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4000" dirty="0" smtClean="0"/>
              <a:t>Produce </a:t>
            </a:r>
            <a:r>
              <a:rPr lang="en-US" sz="4000" dirty="0"/>
              <a:t>hormones that are secreted directly into the bloodstream.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70" y="609600"/>
            <a:ext cx="421509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83880" cy="105156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Flipped Classroom : Describe each condition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(list the related gland, hormone, &amp; s/s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3"/>
          </p:nvPr>
        </p:nvSpPr>
        <p:spPr>
          <a:xfrm>
            <a:off x="2438400" y="1163319"/>
            <a:ext cx="4084319" cy="4572000"/>
          </a:xfrm>
        </p:spPr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</a:rPr>
              <a:t>Dwarfism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Tetany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Diabetic Ketoacidosis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Hirsutism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Thyrotoxicosis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Peripheral neuropathy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Exophthalmos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Edema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Hyperparathyroidism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-152400" y="5787479"/>
            <a:ext cx="96279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Homework= Therapeutic Drugs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5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4800" y="5562600"/>
            <a:ext cx="8458200" cy="105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Hormones</a:t>
            </a:r>
            <a:endParaRPr lang="en-US" sz="4400" b="1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8305800" cy="51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SzPct val="100000"/>
              <a:buNone/>
            </a:pPr>
            <a:r>
              <a:rPr lang="en-US" sz="4000" dirty="0" smtClean="0"/>
              <a:t>Hormones: chemicals that are secreted to affect body functions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US" sz="4000" u="sng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200" u="sng" dirty="0" smtClean="0"/>
              <a:t>Exocrine glands</a:t>
            </a:r>
            <a:r>
              <a:rPr lang="en-US" sz="3200" dirty="0" smtClean="0"/>
              <a:t>: secrete hormones via ducts. (example= sweat/sudoriferous glands)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200" u="sng" dirty="0" smtClean="0"/>
              <a:t>Endocrine glands</a:t>
            </a:r>
            <a:r>
              <a:rPr lang="en-US" sz="3200" dirty="0" smtClean="0"/>
              <a:t>: secrete hormones directly into the bloodstream</a:t>
            </a:r>
            <a:endParaRPr lang="en-US" sz="3200" dirty="0"/>
          </a:p>
          <a:p>
            <a:pPr marL="914400" lvl="1" indent="-228600" algn="ctr" rtl="0">
              <a:spcBef>
                <a:spcPts val="0"/>
              </a:spcBef>
              <a:buSzPct val="100000"/>
            </a:pPr>
            <a:r>
              <a:rPr lang="en-US" sz="2400" b="1" i="1" dirty="0" smtClean="0"/>
              <a:t>The pancreas is the only structure that is both and exocrine AND endocrine gland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6325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203960"/>
            <a:ext cx="5333999" cy="5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5612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Structures of the Endocrine System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65760" y="1234440"/>
            <a:ext cx="335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One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Pituitary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Gland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One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Thyroid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Gland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Four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Parathyroid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Glands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Two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Adrenal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Glands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One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Pancreas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One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Thymus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One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Pineal Gland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Two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sym typeface="Arial"/>
              </a:rPr>
              <a:t>Gonads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28600" y="5562600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Pituitary Gland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26720" y="502918"/>
            <a:ext cx="3611880" cy="5364481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Secretes hormones that control the activity of the other endocrine glands.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 Gland” of the endocrine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Hormones= ACTH, FSH, GH, LH, MSH, Prolactin, TSH, ADH, &amp;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oyxtocin</a:t>
            </a:r>
            <a:endParaRPr lang="en-US" sz="220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399"/>
            <a:ext cx="455295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1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Pituitary Gland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Pathologies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461349" y="1219200"/>
            <a:ext cx="6301651" cy="5105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95592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800" b="1" i="0" u="sng" strike="noStrike" cap="none" baseline="0" dirty="0" smtClean="0">
                <a:solidFill>
                  <a:schemeClr val="dk1"/>
                </a:solidFill>
                <a:sym typeface="Times New Roman"/>
              </a:rPr>
              <a:t>Acromegaly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Times New Roman"/>
              </a:rPr>
              <a:t>-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sym typeface="Times New Roman"/>
              </a:rPr>
              <a:t>enlargement of the hands and feet caused by excessive secretion of growth hormone after puberty     </a:t>
            </a:r>
            <a:endParaRPr lang="en-US" sz="2400" b="0" i="0" u="none" strike="noStrike" cap="none" baseline="0" dirty="0" smtClean="0">
              <a:solidFill>
                <a:schemeClr val="dk1"/>
              </a:solidFill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accent3"/>
                </a:solidFill>
                <a:sym typeface="Times New Roman"/>
              </a:rPr>
              <a:t>(</a:t>
            </a:r>
            <a:r>
              <a:rPr lang="en-US" sz="2400" b="1" i="0" u="none" strike="noStrike" cap="none" baseline="0" dirty="0" err="1" smtClean="0">
                <a:solidFill>
                  <a:schemeClr val="accent3"/>
                </a:solidFill>
                <a:sym typeface="Times New Roman"/>
              </a:rPr>
              <a:t>acr</a:t>
            </a:r>
            <a:r>
              <a:rPr lang="en-US" sz="2400" b="1" i="0" u="none" strike="noStrike" cap="none" baseline="0" dirty="0" smtClean="0">
                <a:solidFill>
                  <a:schemeClr val="accent3"/>
                </a:solidFill>
                <a:sym typeface="Times New Roman"/>
              </a:rPr>
              <a:t>/o=</a:t>
            </a:r>
            <a:r>
              <a:rPr lang="en-US" sz="2400" b="0" i="0" u="none" strike="noStrike" cap="none" baseline="0" dirty="0" smtClean="0">
                <a:solidFill>
                  <a:schemeClr val="accent3"/>
                </a:solidFill>
                <a:sym typeface="Times New Roman"/>
              </a:rPr>
              <a:t>extremities) </a:t>
            </a:r>
            <a:r>
              <a:rPr lang="en-US" sz="2400" b="1" i="0" u="none" strike="noStrike" cap="none" baseline="0" dirty="0" smtClean="0">
                <a:solidFill>
                  <a:schemeClr val="accent3"/>
                </a:solidFill>
                <a:sym typeface="Times New Roman"/>
              </a:rPr>
              <a:t> (-</a:t>
            </a:r>
            <a:r>
              <a:rPr lang="en-US" sz="2400" b="1" i="0" u="none" strike="noStrike" cap="none" baseline="0" dirty="0" err="1" smtClean="0">
                <a:solidFill>
                  <a:schemeClr val="accent3"/>
                </a:solidFill>
                <a:sym typeface="Times New Roman"/>
              </a:rPr>
              <a:t>megaly</a:t>
            </a:r>
            <a:r>
              <a:rPr lang="en-US" sz="2400" b="1" dirty="0">
                <a:solidFill>
                  <a:schemeClr val="accent3"/>
                </a:solidFill>
              </a:rPr>
              <a:t>=</a:t>
            </a:r>
            <a:r>
              <a:rPr lang="en-US" sz="2400" b="0" i="0" u="none" strike="noStrike" cap="none" baseline="0" dirty="0" smtClean="0">
                <a:solidFill>
                  <a:schemeClr val="accent3"/>
                </a:solidFill>
                <a:sym typeface="Times New Roman"/>
              </a:rPr>
              <a:t>enlargement)</a:t>
            </a:r>
            <a:endParaRPr lang="en-US" sz="2400" b="0" i="0" u="none" strike="noStrike" cap="none" baseline="0" dirty="0">
              <a:solidFill>
                <a:schemeClr val="accent3"/>
              </a:solidFill>
              <a:sym typeface="Times New Roman"/>
            </a:endParaRPr>
          </a:p>
          <a:p>
            <a:pPr marL="265112" marR="0" lvl="0" indent="-295592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800" b="1" i="0" u="sng" strike="noStrike" cap="none" baseline="0" dirty="0">
                <a:solidFill>
                  <a:schemeClr val="dk1"/>
                </a:solidFill>
                <a:sym typeface="Times New Roman"/>
              </a:rPr>
              <a:t>Gigantism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sym typeface="Times New Roman"/>
              </a:rPr>
              <a:t>-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sym typeface="Times New Roman"/>
              </a:rPr>
              <a:t> or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sym typeface="Times New Roman"/>
              </a:rPr>
              <a:t>giantism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Times New Roman"/>
              </a:rPr>
              <a:t>is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Times New Roman"/>
              </a:rPr>
              <a:t>overgrowth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sym typeface="Times New Roman"/>
              </a:rPr>
              <a:t>of the body caused by excessive secretion of the GH before puberty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50" y="1536050"/>
            <a:ext cx="2324099" cy="365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218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Other Pituitary Gland</a:t>
            </a:r>
            <a:r>
              <a:rPr lang="en-US" sz="3600" b="1" i="0" u="none" strike="noStrike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“Pathologies</a:t>
            </a:r>
            <a:r>
              <a:rPr lang="en-US" sz="3600" b="1" i="0" u="none" strike="noStrike" cap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7924800" cy="4343399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313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3600" b="1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 </a:t>
            </a:r>
            <a:r>
              <a:rPr lang="en-US" sz="3600" b="1" i="0" u="sng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insipidus</a:t>
            </a:r>
            <a:r>
              <a:rPr lang="en-US" sz="36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 by insufficient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of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ADH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causing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fluid to be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excreted resulting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both: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687" marR="0" lvl="1" indent="-2428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Polydipsia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excessive thirst</a:t>
            </a:r>
          </a:p>
          <a:p>
            <a:pPr marL="547687" marR="0" lvl="1" indent="-2428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Polyuria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excessive urination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762000"/>
            <a:ext cx="420687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28600" y="5638800"/>
            <a:ext cx="8153599" cy="940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Thyroid Gland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3848163" cy="45720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metabolism, growth,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and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activity of the nervous system. 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iodine</a:t>
            </a:r>
          </a:p>
          <a:p>
            <a:pPr marL="785812" marR="0" lvl="2" indent="-1889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Times New Roman"/>
              <a:buChar char="–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the deposit of calcium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76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Thyroid </a:t>
            </a:r>
            <a:r>
              <a:rPr lang="en-US" sz="40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Gland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Pathologies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33401" y="1295400"/>
            <a:ext cx="3962400" cy="50292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048000"/>
            <a:ext cx="427808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716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570</Words>
  <Application>Microsoft Office PowerPoint</Application>
  <PresentationFormat>On-screen Show (4:3)</PresentationFormat>
  <Paragraphs>110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1_Aspect</vt:lpstr>
      <vt:lpstr>Aspect</vt:lpstr>
      <vt:lpstr>Chapter 11 </vt:lpstr>
      <vt:lpstr>Function of the Endocrine System</vt:lpstr>
      <vt:lpstr>Hormones</vt:lpstr>
      <vt:lpstr>Structures of the Endocrine System </vt:lpstr>
      <vt:lpstr>Pituitary Gland</vt:lpstr>
      <vt:lpstr>Pituitary Gland Pathologies</vt:lpstr>
      <vt:lpstr>Other Pituitary Gland “Pathologies”</vt:lpstr>
      <vt:lpstr>Thyroid Gland</vt:lpstr>
      <vt:lpstr>Thyroid Gland Pathologies</vt:lpstr>
      <vt:lpstr>Parathyroid Glands</vt:lpstr>
      <vt:lpstr>Adrenal Glands  </vt:lpstr>
      <vt:lpstr>Adrenal Glands “Pathologies”  </vt:lpstr>
      <vt:lpstr>Adrenal Glands “Pathologies”  </vt:lpstr>
      <vt:lpstr>Pancreas: Pancreatic Islets   </vt:lpstr>
      <vt:lpstr>Pancreatic Islets “Secretions”  </vt:lpstr>
      <vt:lpstr> Pancreatic Pathologies:  Diabetes Mellitus</vt:lpstr>
      <vt:lpstr>Thymus</vt:lpstr>
      <vt:lpstr>Pineal Gland</vt:lpstr>
      <vt:lpstr>Gonads*</vt:lpstr>
      <vt:lpstr>Flipped Classroom : Describe each condition  (list the related gland, hormone, &amp; s/s)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THOMAS, MARY</dc:creator>
  <cp:lastModifiedBy>THOMAS, MARY</cp:lastModifiedBy>
  <cp:revision>24</cp:revision>
  <cp:lastPrinted>2015-12-09T19:52:08Z</cp:lastPrinted>
  <dcterms:modified xsi:type="dcterms:W3CDTF">2018-03-29T19:23:51Z</dcterms:modified>
</cp:coreProperties>
</file>