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73" r:id="rId4"/>
    <p:sldMasterId id="2147483685" r:id="rId5"/>
    <p:sldMasterId id="2147483698" r:id="rId6"/>
    <p:sldMasterId id="2147483710" r:id="rId7"/>
    <p:sldMasterId id="2147483722" r:id="rId8"/>
    <p:sldMasterId id="2147483734" r:id="rId9"/>
    <p:sldMasterId id="2147483746" r:id="rId10"/>
    <p:sldMasterId id="2147483758" r:id="rId11"/>
  </p:sldMasterIdLst>
  <p:notesMasterIdLst>
    <p:notesMasterId r:id="rId38"/>
  </p:notesMasterIdLst>
  <p:handoutMasterIdLst>
    <p:handoutMasterId r:id="rId39"/>
  </p:handoutMasterIdLst>
  <p:sldIdLst>
    <p:sldId id="256" r:id="rId12"/>
    <p:sldId id="284" r:id="rId13"/>
    <p:sldId id="258" r:id="rId14"/>
    <p:sldId id="282" r:id="rId15"/>
    <p:sldId id="257" r:id="rId16"/>
    <p:sldId id="283" r:id="rId17"/>
    <p:sldId id="285" r:id="rId18"/>
    <p:sldId id="281" r:id="rId19"/>
    <p:sldId id="287" r:id="rId20"/>
    <p:sldId id="288" r:id="rId21"/>
    <p:sldId id="259" r:id="rId22"/>
    <p:sldId id="260" r:id="rId23"/>
    <p:sldId id="261" r:id="rId24"/>
    <p:sldId id="262" r:id="rId25"/>
    <p:sldId id="289" r:id="rId26"/>
    <p:sldId id="290" r:id="rId27"/>
    <p:sldId id="263" r:id="rId28"/>
    <p:sldId id="264" r:id="rId29"/>
    <p:sldId id="293" r:id="rId30"/>
    <p:sldId id="291" r:id="rId31"/>
    <p:sldId id="292" r:id="rId32"/>
    <p:sldId id="265" r:id="rId33"/>
    <p:sldId id="277" r:id="rId34"/>
    <p:sldId id="294" r:id="rId35"/>
    <p:sldId id="279" r:id="rId36"/>
    <p:sldId id="278" r:id="rId37"/>
  </p:sldIdLst>
  <p:sldSz cx="9144000" cy="6858000" type="screen4x3"/>
  <p:notesSz cx="7010400" cy="9296400"/>
  <p:embeddedFontLs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Palatino Linotype" panose="02040502050505030304" pitchFamily="18" charset="0"/>
      <p:regular r:id="rId44"/>
      <p:bold r:id="rId45"/>
      <p:italic r:id="rId46"/>
      <p:boldItalic r:id="rId47"/>
    </p:embeddedFont>
    <p:embeddedFont>
      <p:font typeface="Aharoni" panose="02010803020104030203" pitchFamily="2" charset="-79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22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B38C33-A758-4E47-8CB6-D360D4C9A2F5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C74FB1-3860-4577-9AB1-15E35798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174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35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52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698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587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22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17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446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174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35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52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698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587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22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17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446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676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174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35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52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698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587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224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17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446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6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0" tIns="46572" rIns="93170" bIns="46572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/>
              <a:pPr algn="r">
                <a:buClr>
                  <a:srgbClr val="000000"/>
                </a:buClr>
                <a:buSzPct val="25000"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7118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D2F9-376B-4703-BCBD-323DC681E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D2F9-376B-4703-BCBD-323DC681E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D2F9-376B-4703-BCBD-323DC681E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01677" y="4416425"/>
            <a:ext cx="5607049" cy="4183061"/>
          </a:xfrm>
          <a:prstGeom prst="rect">
            <a:avLst/>
          </a:prstGeom>
        </p:spPr>
        <p:txBody>
          <a:bodyPr lIns="91420" tIns="91420" rIns="91420" bIns="91420" anchor="ctr" anchorCtr="0">
            <a:noAutofit/>
          </a:bodyPr>
          <a:lstStyle/>
          <a:p>
            <a:endParaRPr/>
          </a:p>
        </p:txBody>
      </p:sp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7710-8B5E-4819-A11C-D140A79371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  <a:defRPr/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6pPr>
            <a:lvl7pPr marL="2743200" marR="0" lvl="6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7pPr>
            <a:lvl8pPr marL="3200400" marR="0" lvl="7" indent="0" algn="ctr" rtl="0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/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B5A2F-FCE2-4A8E-B3A7-F05872883631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0D9D4-AAA8-4C3D-8139-718F485F861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3487393"/>
      </p:ext>
    </p:extLst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60B73D-DBCA-40AB-AB7B-15B2B7C93F8B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DA913-C104-4207-B320-2C057D0C402A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2231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244CC2-97A0-4AEB-87EA-EAB3FB782F1A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31C14-4B02-44AD-9A48-5631C5B1D6DC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407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5EB1D6-91B7-4A5B-8ED4-1C3C5FF3DFF0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1A7D5-0192-4F21-9B47-2C3137BB59C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7871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09D2A5-65B0-404D-955C-02CFEC9284AE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34ECA5-28B8-4C66-84A6-1A40FE61D41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11479"/>
      </p:ext>
    </p:extLst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8F0E61-26D7-432E-B579-0AB769FE8DBB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CDFAC3-3BE5-491C-93D0-BABADEC6FBD7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4981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86DB1-C0B3-43EC-B1BD-D5697BF0EE29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04A6E4-DA24-49C3-B925-7275A986E3EA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098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A8F263-96EA-40A2-9FE8-C1EB8A8ADF2C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66E17-9500-4C72-ACEE-715D15DA16B2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362261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0463D2-9711-4B43-94F7-8101FC840930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7FE801-8A02-4CD8-9AA9-A2104212E314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63411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077FB-86A7-4E12-B1DC-632ABAD44095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550D77-8B12-4D5A-A1F3-5A96E7F29A73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475124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150041-2E00-44EC-A10C-47810A515C73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C6CB99-E9C7-4FC3-B5AF-F0A4025E27AF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583330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EC3B9F-5F99-4CA6-9774-20DFC009D03F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60E6CF-183A-41CF-8867-2E2BC236777B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081398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9581CF-6F38-41AB-A108-07241E79574A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A6F67-9B44-48FE-84F3-438AA2D676AA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586727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B77B0E-1E2E-440D-8D79-E526950F023C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2DB047-E48C-4743-9937-FAEFD08C8EB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848803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61D56A-6D54-47C3-98FB-EC3DA761F3E5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93F55E-5C86-4BA6-8DE5-770575E55A0F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250223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9F0243-7372-4634-8757-BD80C6DF9C29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2EFDC7-3ACC-4633-B86E-377447976094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297024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/>
            </a:lvl1pPr>
            <a:lvl2pPr marL="52070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/>
            </a:lvl2pPr>
            <a:lvl3pPr marL="758825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/>
            </a:lvl3pPr>
            <a:lvl4pPr marL="1004888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/>
            </a:lvl4pPr>
            <a:lvl5pPr marL="1279525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/>
            </a:lvl5pPr>
            <a:lvl6pPr marL="1472184" lvl="5" indent="-98044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marL="1673351" lvl="6" indent="-10617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marL="1847088" lvl="7" indent="-81788" algn="l" rtl="0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marL="2057400" lvl="8" indent="-101600" algn="l" rtl="0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648951-D698-4965-86CA-ACCD78DB7842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5388C0-23F6-4B92-8C32-16B8A38598F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687155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B5A2F-FCE2-4A8E-B3A7-F05872883631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0D9D4-AAA8-4C3D-8139-718F485F861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77281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A8F263-96EA-40A2-9FE8-C1EB8A8ADF2C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66E17-9500-4C72-ACEE-715D15DA16B2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0990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0463D2-9711-4B43-94F7-8101FC840930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7FE801-8A02-4CD8-9AA9-A2104212E314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93788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077FB-86A7-4E12-B1DC-632ABAD44095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550D77-8B12-4D5A-A1F3-5A96E7F29A73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9903063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150041-2E00-44EC-A10C-47810A515C73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C6CB99-E9C7-4FC3-B5AF-F0A4025E27AF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79623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EC3B9F-5F99-4CA6-9774-20DFC009D03F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60E6CF-183A-41CF-8867-2E2BC236777B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3997014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9581CF-6F38-41AB-A108-07241E79574A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A6F67-9B44-48FE-84F3-438AA2D676AA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930924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B77B0E-1E2E-440D-8D79-E526950F023C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2DB047-E48C-4743-9937-FAEFD08C8EB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3468921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61D56A-6D54-47C3-98FB-EC3DA761F3E5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93F55E-5C86-4BA6-8DE5-770575E55A0F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808877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/>
            </a:lvl1pPr>
            <a:lvl2pPr lvl="1" rtl="0">
              <a:spcBef>
                <a:spcPts val="0"/>
              </a:spcBef>
              <a:buFont typeface="Trebuchet MS"/>
              <a:buNone/>
              <a:defRPr/>
            </a:lvl2pPr>
            <a:lvl3pPr lvl="2" rtl="0">
              <a:spcBef>
                <a:spcPts val="0"/>
              </a:spcBef>
              <a:buFont typeface="Trebuchet MS"/>
              <a:buNone/>
              <a:defRPr/>
            </a:lvl3pPr>
            <a:lvl4pPr lvl="3" rtl="0">
              <a:spcBef>
                <a:spcPts val="0"/>
              </a:spcBef>
              <a:buFont typeface="Trebuchet MS"/>
              <a:buNone/>
              <a:defRPr/>
            </a:lvl4pPr>
            <a:lvl5pPr lvl="4" rtl="0">
              <a:spcBef>
                <a:spcPts val="0"/>
              </a:spcBef>
              <a:buFont typeface="Trebuchet MS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9F0243-7372-4634-8757-BD80C6DF9C29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2EFDC7-3ACC-4633-B86E-377447976094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6551405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648951-D698-4965-86CA-ACCD78DB7842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5388C0-23F6-4B92-8C32-16B8A38598F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1734887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B5A2F-FCE2-4A8E-B3A7-F05872883631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0D9D4-AAA8-4C3D-8139-718F485F861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3810840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A8F263-96EA-40A2-9FE8-C1EB8A8ADF2C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66E17-9500-4C72-ACEE-715D15DA16B2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0048914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0463D2-9711-4B43-94F7-8101FC840930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7FE801-8A02-4CD8-9AA9-A2104212E314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7981331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077FB-86A7-4E12-B1DC-632ABAD44095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550D77-8B12-4D5A-A1F3-5A96E7F29A73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70599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150041-2E00-44EC-A10C-47810A515C73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C6CB99-E9C7-4FC3-B5AF-F0A4025E27AF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0701404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EC3B9F-5F99-4CA6-9774-20DFC009D03F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60E6CF-183A-41CF-8867-2E2BC236777B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2485582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9581CF-6F38-41AB-A108-07241E79574A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A6F67-9B44-48FE-84F3-438AA2D676AA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1810882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B77B0E-1E2E-440D-8D79-E526950F023C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2DB047-E48C-4743-9937-FAEFD08C8EB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524510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0EC72-D602-4A65-9EAE-4036447E262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E8B961-D104-42AD-B679-5656054D9C28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97150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7669A-F8CA-47D6-B293-F651D3990B3A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C2015-E3DA-4086-8780-AD8C32A87A01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84407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6B65D-73C8-44A3-8972-15373D6E6A39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FD77-0A3B-4CCD-B6CA-B68965A6AAB0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1441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EBB083-56F6-47C9-B462-3FB89A6FC67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D00F9-59BB-480F-9494-A47EA7CD9F19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9536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67FFCE-D206-4E63-845A-988E13595156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3170F-AFDD-4D19-B1B0-8101AE4586AE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88537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19361B-A13D-4A85-8ED4-F9BF5998E641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C5212-A7C1-4B90-80D1-E4F705BF2F1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18864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AC102-3134-487A-AECF-E6A3581E6C9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F4FEF-BE10-4410-86C9-039C53FBE932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80456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90DCDF-90C6-4559-ABEF-0F58815CE6B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15127-8F79-47C5-9537-685C66CD24FC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017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32185-B58B-42A5-938D-B8206B5B3012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B7E1B-9F8B-4C28-9D29-8F23111CC69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40107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81921-9330-4392-A3C0-65759CFFC09D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B55BF-8601-4D47-ADC5-80A293DCEA8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6131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E53CCE-E7F4-4D67-ABCF-188F91851B4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25764-19C3-4FA9-8402-95A1A0428607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13574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0EC72-D602-4A65-9EAE-4036447E262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E8B961-D104-42AD-B679-5656054D9C28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7477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7669A-F8CA-47D6-B293-F651D3990B3A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C2015-E3DA-4086-8780-AD8C32A87A01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73110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6B65D-73C8-44A3-8972-15373D6E6A39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FD77-0A3B-4CCD-B6CA-B68965A6AAB0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6827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EBB083-56F6-47C9-B462-3FB89A6FC67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D00F9-59BB-480F-9494-A47EA7CD9F19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85338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67FFCE-D206-4E63-845A-988E13595156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3170F-AFDD-4D19-B1B0-8101AE4586AE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39724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19361B-A13D-4A85-8ED4-F9BF5998E641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C5212-A7C1-4B90-80D1-E4F705BF2F1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3185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AC102-3134-487A-AECF-E6A3581E6C9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F4FEF-BE10-4410-86C9-039C53FBE932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22068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90DCDF-90C6-4559-ABEF-0F58815CE6B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15127-8F79-47C5-9537-685C66CD24FC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4369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32185-B58B-42A5-938D-B8206B5B3012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B7E1B-9F8B-4C28-9D29-8F23111CC69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6912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81921-9330-4392-A3C0-65759CFFC09D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B55BF-8601-4D47-ADC5-80A293DCEA8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1428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E53CCE-E7F4-4D67-ABCF-188F91851B4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25764-19C3-4FA9-8402-95A1A0428607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21566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0EC72-D602-4A65-9EAE-4036447E262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E8B961-D104-42AD-B679-5656054D9C28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0434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7669A-F8CA-47D6-B293-F651D3990B3A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C2015-E3DA-4086-8780-AD8C32A87A01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14950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6B65D-73C8-44A3-8972-15373D6E6A39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FD77-0A3B-4CCD-B6CA-B68965A6AAB0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8484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EBB083-56F6-47C9-B462-3FB89A6FC67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D00F9-59BB-480F-9494-A47EA7CD9F19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8216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67FFCE-D206-4E63-845A-988E13595156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3170F-AFDD-4D19-B1B0-8101AE4586AE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81005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19361B-A13D-4A85-8ED4-F9BF5998E641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C5212-A7C1-4B90-80D1-E4F705BF2F1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41492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AC102-3134-487A-AECF-E6A3581E6C9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F4FEF-BE10-4410-86C9-039C53FBE932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6478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90DCDF-90C6-4559-ABEF-0F58815CE6B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15127-8F79-47C5-9537-685C66CD24FC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536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61D56A-6D54-47C3-98FB-EC3DA761F3E5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93F55E-5C86-4BA6-8DE5-770575E55A0F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274288"/>
      </p:ext>
    </p:extLst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32185-B58B-42A5-938D-B8206B5B3012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B7E1B-9F8B-4C28-9D29-8F23111CC69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27737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81921-9330-4392-A3C0-65759CFFC09D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B55BF-8601-4D47-ADC5-80A293DCEA8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943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E53CCE-E7F4-4D67-ABCF-188F91851B4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25764-19C3-4FA9-8402-95A1A0428607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7093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0D2FB-3D47-4E61-B355-9A4E2878030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DC164-8B64-46C0-B9A6-991ED74F52D6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34217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73415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B6221-915C-4201-8745-096F88819E0F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8EF2FE-8590-4439-90D0-D4AAD6B852FD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28905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1BFE73-85E9-4BD1-BE69-CB86DD5606C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51E965-766E-4460-A855-4A0585F12E46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90071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02E4C-CC1E-4F48-8A60-5D54E1AEEFE0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66B1B-F31B-4DBF-A071-F091354F098D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66357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60B73D-DBCA-40AB-AB7B-15B2B7C93F8B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DA913-C104-4207-B320-2C057D0C402A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61999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244CC2-97A0-4AEB-87EA-EAB3FB782F1A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31C14-4B02-44AD-9A48-5631C5B1D6DC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0064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9F0243-7372-4634-8757-BD80C6DF9C29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2EFDC7-3ACC-4633-B86E-377447976094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2784726"/>
      </p:ext>
    </p:extLst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5EB1D6-91B7-4A5B-8ED4-1C3C5FF3DFF0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1A7D5-0192-4F21-9B47-2C3137BB59C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1555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09D2A5-65B0-404D-955C-02CFEC9284AE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34ECA5-28B8-4C66-84A6-1A40FE61D41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27865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8F0E61-26D7-432E-B579-0AB769FE8DBB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CDFAC3-3BE5-491C-93D0-BABADEC6FBD7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12123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86DB1-C0B3-43EC-B1BD-D5697BF0EE29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04A6E4-DA24-49C3-B925-7275A986E3EA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0892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0EC72-D602-4A65-9EAE-4036447E262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E8B961-D104-42AD-B679-5656054D9C28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0650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7669A-F8CA-47D6-B293-F651D3990B3A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C2015-E3DA-4086-8780-AD8C32A87A01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32836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6B65D-73C8-44A3-8972-15373D6E6A39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FD77-0A3B-4CCD-B6CA-B68965A6AAB0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82701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EBB083-56F6-47C9-B462-3FB89A6FC67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D00F9-59BB-480F-9494-A47EA7CD9F19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22299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67FFCE-D206-4E63-845A-988E13595156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3170F-AFDD-4D19-B1B0-8101AE4586AE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62118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19361B-A13D-4A85-8ED4-F9BF5998E641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C5212-A7C1-4B90-80D1-E4F705BF2F1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4099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648951-D698-4965-86CA-ACCD78DB7842}" type="datetimeFigureOut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5388C0-23F6-4B92-8C32-16B8A38598F6}" type="slidenum">
              <a:rPr lang="en-US" sz="1800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82621"/>
      </p:ext>
    </p:extLst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AC102-3134-487A-AECF-E6A3581E6C9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FF4FEF-BE10-4410-86C9-039C53FBE932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60300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90DCDF-90C6-4559-ABEF-0F58815CE6B3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15127-8F79-47C5-9537-685C66CD24FC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36074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32185-B58B-42A5-938D-B8206B5B3012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B7E1B-9F8B-4C28-9D29-8F23111CC69F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58050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81921-9330-4392-A3C0-65759CFFC09D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B55BF-8601-4D47-ADC5-80A293DCEA84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58339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E53CCE-E7F4-4D67-ABCF-188F91851B47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25764-19C3-4FA9-8402-95A1A0428607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28624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0D2FB-3D47-4E61-B355-9A4E2878030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DC164-8B64-46C0-B9A6-991ED74F52D6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7451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87217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B6221-915C-4201-8745-096F88819E0F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8EF2FE-8590-4439-90D0-D4AAD6B852FD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1704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1BFE73-85E9-4BD1-BE69-CB86DD5606C8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51E965-766E-4460-A855-4A0585F12E46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5503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02E4C-CC1E-4F48-8A60-5D54E1AEEFE0}" type="datetimeFigureOut">
              <a:rPr lang="en-US" sz="1800" kern="1200">
                <a:solidFill>
                  <a:prstClr val="black"/>
                </a:solidFill>
              </a:rPr>
              <a:pPr>
                <a:defRPr/>
              </a:pPr>
              <a:t>5/15/2018</a:t>
            </a:fld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sz="1800" kern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66B1B-F31B-4DBF-A071-F091354F098D}" type="slidenum">
              <a:rPr lang="en-US" sz="1800" kern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0379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2667000" y="0"/>
            <a:ext cx="6476999" cy="6858000"/>
            <a:chOff x="2667000" y="0"/>
            <a:chExt cx="6476999" cy="68580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0175" y="0"/>
              <a:ext cx="647382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" name="Shape 13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/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/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/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/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/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9074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0356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33" name="Shape 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4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/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/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/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/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/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/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/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  <a:ea typeface="+mn-ea"/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982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  <a:ea typeface="+mn-ea"/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6654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  <a:ea typeface="+mn-ea"/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9161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8002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354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prstClr val="whit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540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kern="12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9294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Function: to create a new human organism</a:t>
            </a:r>
            <a:endParaRPr lang="en-US" sz="22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57200"/>
            <a:ext cx="5105399" cy="2868167"/>
          </a:xfrm>
        </p:spPr>
        <p:txBody>
          <a:bodyPr/>
          <a:lstStyle/>
          <a:p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REPRODUCTIVE SYSTEM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Female Reproductive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© Body Scientific International</a:t>
            </a:r>
            <a:endParaRPr lang="en-US" sz="7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T:\Project Files\Stanhope_Turnbull_Intro to Med Term\Supplements\PowerPoint\Art\Ch8-14\Converted\14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3200" y="1722392"/>
            <a:ext cx="7397601" cy="460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2759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384175"/>
            <a:ext cx="8474075" cy="112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3124200"/>
            <a:ext cx="5511675" cy="336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3050" y="150495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ova (eggs) and female hormones.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Combining Forms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oophor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ovari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384175"/>
            <a:ext cx="8474075" cy="11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03200" y="1600200"/>
            <a:ext cx="4064000" cy="4856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Draw ova in using </a:t>
            </a:r>
            <a:r>
              <a:rPr lang="en-US" sz="2400" b="1" kern="12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fimbriae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Peristalsis helps the ovum move toward the uterus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Place where fertilization takes </a:t>
            </a:r>
            <a:r>
              <a:rPr lang="en-US" sz="2400" kern="1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place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Form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salping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5714"/>
              <a:buFont typeface="Noto Symbol"/>
              <a:buChar char="–"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4415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52400" y="6172200"/>
            <a:ext cx="4419599" cy="68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384175"/>
            <a:ext cx="8474075" cy="11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3581400" cy="5008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Protects and supports the developing child.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Combining Forms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hyster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/o, 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metri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uter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Menstruation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monthly shedding of the innermost layer of the uterus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endometrium)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0457"/>
            <a:ext cx="33528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8609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384175"/>
            <a:ext cx="8474075" cy="112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00" y="2743200"/>
            <a:ext cx="2824500" cy="38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7315200" cy="5160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Wingdings" panose="05000000000000000000" pitchFamily="2" charset="2"/>
              <a:buChar char="q"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for sexual intercourse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Birth canal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Serves as a channel for menstrual flow 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endParaRPr lang="en-US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2125" indent="-457200">
              <a:spcBef>
                <a:spcPts val="4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Forms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vagin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colp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99857" cy="4953000"/>
          </a:xfrm>
        </p:spPr>
        <p:txBody>
          <a:bodyPr/>
          <a:lstStyle/>
          <a:p>
            <a:r>
              <a:rPr lang="en-US" dirty="0" smtClean="0"/>
              <a:t>Lobes and lobules</a:t>
            </a:r>
          </a:p>
          <a:p>
            <a:r>
              <a:rPr lang="en-US" dirty="0" smtClean="0"/>
              <a:t>Lactiferous ducts</a:t>
            </a:r>
          </a:p>
          <a:p>
            <a:r>
              <a:rPr lang="en-US" dirty="0" smtClean="0"/>
              <a:t>Areola</a:t>
            </a:r>
          </a:p>
          <a:p>
            <a:r>
              <a:rPr lang="en-US" dirty="0" smtClean="0"/>
              <a:t>Secrete </a:t>
            </a:r>
            <a:r>
              <a:rPr lang="en-US" dirty="0" err="1" smtClean="0"/>
              <a:t>colostrum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© Body Scientific International</a:t>
            </a:r>
            <a:endParaRPr lang="en-US" sz="7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T:\Project Files\Stanhope_Turnbull_Intro to Med Term\Supplements\PowerPoint\Art\Ch8-14\Converted\14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31896" y="1773374"/>
            <a:ext cx="3537040" cy="4241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015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uterus is made up of three layers. What are they?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rgbClr val="660066"/>
                </a:solidFill>
              </a:rPr>
              <a:t>perimetrium</a:t>
            </a:r>
            <a:r>
              <a:rPr lang="en-US" dirty="0" smtClean="0">
                <a:solidFill>
                  <a:srgbClr val="660066"/>
                </a:solidFill>
              </a:rPr>
              <a:t>, myometrium, and 	</a:t>
            </a:r>
            <a:r>
              <a:rPr lang="en-US" dirty="0" err="1" smtClean="0">
                <a:solidFill>
                  <a:srgbClr val="660066"/>
                </a:solidFill>
              </a:rPr>
              <a:t>endometrium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i="1" dirty="0" smtClean="0"/>
              <a:t>What is colostrum, and what is its purpose?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rgbClr val="660066"/>
                </a:solidFill>
              </a:rPr>
              <a:t>Colostrum</a:t>
            </a:r>
            <a:r>
              <a:rPr lang="en-US" dirty="0" smtClean="0">
                <a:solidFill>
                  <a:srgbClr val="660066"/>
                </a:solidFill>
              </a:rPr>
              <a:t> is a thin, yellow fluid secreted 	from the female breast for the first few 	days of nursing; it provides nutrition and 	fortifies the newborn’s immune system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72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152400"/>
            <a:ext cx="7486799" cy="12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" y="1143000"/>
            <a:ext cx="5715000" cy="601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Ovulation</a:t>
            </a:r>
          </a:p>
          <a:p>
            <a:pPr marL="577850" lvl="1" indent="-285750">
              <a:buSzPct val="79999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release </a:t>
            </a:r>
            <a:r>
              <a:rPr lang="en-US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of a mature egg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Fertilization - “Conception”</a:t>
            </a:r>
          </a:p>
          <a:p>
            <a:pPr marL="5778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Zygote</a:t>
            </a:r>
            <a:r>
              <a:rPr lang="en-US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fertilized egg</a:t>
            </a:r>
          </a:p>
          <a:p>
            <a:pPr marL="5778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Wingdings" panose="05000000000000000000" pitchFamily="2" charset="2"/>
              <a:buChar char="§"/>
            </a:pPr>
            <a:r>
              <a:rPr lang="en-US" sz="2000" b="1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Fetus</a:t>
            </a:r>
            <a:r>
              <a:rPr lang="en-US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developing child from 9</a:t>
            </a:r>
            <a:r>
              <a:rPr lang="en-US" sz="2000" b="0" i="0" u="none" strike="noStrike" cap="none" baseline="30000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week of pregnancy to birth.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Placenta</a:t>
            </a:r>
          </a:p>
          <a:p>
            <a:pPr marL="5778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Temporary organ that forms in the uterus to nourish the fetus.</a:t>
            </a:r>
          </a:p>
          <a:p>
            <a:pPr marL="5778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“afterbirth” expelled after delivery.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6629400" y="6934200"/>
            <a:ext cx="2514599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l="63278"/>
          <a:stretch/>
        </p:blipFill>
        <p:spPr>
          <a:xfrm>
            <a:off x="6019800" y="2590800"/>
            <a:ext cx="2819400" cy="392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0701" y="990600"/>
            <a:ext cx="1600200" cy="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0"/>
            <a:ext cx="7486799" cy="10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200" y="1676400"/>
            <a:ext cx="3166624" cy="385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52401" y="1371600"/>
            <a:ext cx="56388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Gestation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 development of the child in the mother’s uterus.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(Pregnancy)</a:t>
            </a:r>
            <a:endParaRPr lang="en-US"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3083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Lasts approximately 280 days. </a:t>
            </a:r>
          </a:p>
          <a:p>
            <a:pPr marL="273050" marR="0" lvl="0" indent="-3083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⦿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Lasts 40 weeks</a:t>
            </a:r>
          </a:p>
          <a:p>
            <a:pPr marL="669544" lvl="1" indent="-457200">
              <a:spcBef>
                <a:spcPts val="600"/>
              </a:spcBef>
              <a:buClr>
                <a:schemeClr val="dk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divided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into 3 trimesters (3 months each)</a:t>
            </a:r>
          </a:p>
          <a:p>
            <a:pPr marL="273050" marR="0" lvl="0" indent="-3083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⦿"/>
            </a:pPr>
            <a:r>
              <a:rPr lang="en-US" sz="2600" b="1" i="0" u="sng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Quickening  </a:t>
            </a:r>
            <a:r>
              <a:rPr lang="en-US" sz="2600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fetal movement</a:t>
            </a:r>
          </a:p>
          <a:p>
            <a:pPr marL="669544" lvl="1" indent="-457200">
              <a:spcBef>
                <a:spcPts val="600"/>
              </a:spcBef>
              <a:buClr>
                <a:schemeClr val="dk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Starts around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  <a:r>
              <a:rPr lang="en-US" sz="26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– 20</a:t>
            </a:r>
            <a:r>
              <a:rPr lang="en-US" sz="26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week</a:t>
            </a:r>
            <a:endParaRPr lang="en-US"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Identify the structures that protect and nourish the developing fetus.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12" y="6355462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© Body Scientific International</a:t>
            </a:r>
            <a:endParaRPr lang="en-US" sz="7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2" name="Picture 2" descr="T:\Project Files\Stanhope_Turnbull_Intro to Med Term\Supplements\PowerPoint\Art\Ch8-14\Converted\14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62754" y="2350154"/>
            <a:ext cx="2792412" cy="3889375"/>
          </a:xfrm>
          <a:prstGeom prst="rect">
            <a:avLst/>
          </a:prstGeom>
          <a:noFill/>
        </p:spPr>
      </p:pic>
      <p:sp>
        <p:nvSpPr>
          <p:cNvPr id="9" name="Line Callout 1 8"/>
          <p:cNvSpPr/>
          <p:nvPr/>
        </p:nvSpPr>
        <p:spPr>
          <a:xfrm>
            <a:off x="4831971" y="2250158"/>
            <a:ext cx="1281953" cy="573741"/>
          </a:xfrm>
          <a:prstGeom prst="borderCallout1">
            <a:avLst>
              <a:gd name="adj1" fmla="val 35937"/>
              <a:gd name="adj2" fmla="val 59"/>
              <a:gd name="adj3" fmla="val 81249"/>
              <a:gd name="adj4" fmla="val -126445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Placenta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831971" y="2868723"/>
            <a:ext cx="1757088" cy="573741"/>
          </a:xfrm>
          <a:prstGeom prst="borderCallout1">
            <a:avLst>
              <a:gd name="adj1" fmla="val 35937"/>
              <a:gd name="adj2" fmla="val 59"/>
              <a:gd name="adj3" fmla="val 89063"/>
              <a:gd name="adj4" fmla="val -103375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Umbilical cord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4823007" y="3487288"/>
            <a:ext cx="1757088" cy="573741"/>
          </a:xfrm>
          <a:prstGeom prst="borderCallout1">
            <a:avLst>
              <a:gd name="adj1" fmla="val 35937"/>
              <a:gd name="adj2" fmla="val 59"/>
              <a:gd name="adj3" fmla="val 50000"/>
              <a:gd name="adj4" fmla="val -69191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Amniotic fluid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831972" y="4105853"/>
            <a:ext cx="1299887" cy="573741"/>
          </a:xfrm>
          <a:prstGeom prst="borderCallout1">
            <a:avLst>
              <a:gd name="adj1" fmla="val 35937"/>
              <a:gd name="adj2" fmla="val 59"/>
              <a:gd name="adj3" fmla="val -39062"/>
              <a:gd name="adj4" fmla="val -80036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Amnion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4831972" y="4715452"/>
            <a:ext cx="1299887" cy="573741"/>
          </a:xfrm>
          <a:prstGeom prst="borderCallout1">
            <a:avLst>
              <a:gd name="adj1" fmla="val 35937"/>
              <a:gd name="adj2" fmla="val 59"/>
              <a:gd name="adj3" fmla="val -59375"/>
              <a:gd name="adj4" fmla="val -49691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Uterus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4831971" y="5325052"/>
            <a:ext cx="1909487" cy="573741"/>
          </a:xfrm>
          <a:prstGeom prst="borderCallout1">
            <a:avLst>
              <a:gd name="adj1" fmla="val 35937"/>
              <a:gd name="adj2" fmla="val 59"/>
              <a:gd name="adj3" fmla="val -46876"/>
              <a:gd name="adj4" fmla="val -61945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Cavity of uterus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 flipH="1">
            <a:off x="735102" y="5531240"/>
            <a:ext cx="1299887" cy="573741"/>
          </a:xfrm>
          <a:prstGeom prst="borderCallout1">
            <a:avLst>
              <a:gd name="adj1" fmla="val 35937"/>
              <a:gd name="adj2" fmla="val 59"/>
              <a:gd name="adj3" fmla="val 10938"/>
              <a:gd name="adj4" fmla="val -128312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srgbClr val="660066"/>
                </a:solidFill>
                <a:latin typeface="Trebuchet MS" pitchFamily="34" charset="0"/>
              </a:rPr>
              <a:t>Cervix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 flipH="1">
            <a:off x="735102" y="4912676"/>
            <a:ext cx="1299887" cy="573741"/>
          </a:xfrm>
          <a:prstGeom prst="borderCallout1">
            <a:avLst>
              <a:gd name="adj1" fmla="val 35937"/>
              <a:gd name="adj2" fmla="val 59"/>
              <a:gd name="adj3" fmla="val -7812"/>
              <a:gd name="adj4" fmla="val -62795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1200" dirty="0" err="1" smtClean="0">
                <a:solidFill>
                  <a:srgbClr val="660066"/>
                </a:solidFill>
                <a:latin typeface="Trebuchet MS" pitchFamily="34" charset="0"/>
              </a:rPr>
              <a:t>Chorion</a:t>
            </a:r>
            <a:endParaRPr lang="en-US" sz="1800" kern="1200" dirty="0">
              <a:solidFill>
                <a:srgbClr val="66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79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</a:t>
            </a:r>
            <a:r>
              <a:rPr lang="en-US" b="1" dirty="0" smtClean="0"/>
              <a:t>conception</a:t>
            </a:r>
          </a:p>
          <a:p>
            <a:r>
              <a:rPr lang="en-US" dirty="0" smtClean="0"/>
              <a:t>Produce </a:t>
            </a:r>
            <a:r>
              <a:rPr lang="en-US" b="1" dirty="0" smtClean="0"/>
              <a:t>sperm</a:t>
            </a:r>
          </a:p>
          <a:p>
            <a:r>
              <a:rPr lang="en-US" dirty="0" smtClean="0"/>
              <a:t>Deliver sperm to female reproductive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ktsdesign</a:t>
            </a:r>
            <a:r>
              <a:rPr lang="en-US" sz="7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/Shutterstock.com</a:t>
            </a:r>
            <a:endParaRPr lang="en-US" sz="7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T:\Project Files\Stanhope_Turnbull_Intro to Med Term\Supplements\PowerPoint\Art\Ch8-14\Converted\shutterstock_843756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4183" y="3698453"/>
            <a:ext cx="3600812" cy="272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965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Pregnancy: Conception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© Body Scientific International</a:t>
            </a:r>
            <a:endParaRPr lang="en-US" sz="7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 descr="T:\Project Files\Stanhope_Turnbull_Intro to Med Term\Supplements\PowerPoint\Art\Ch8-14\Converted\14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22479" y="1701973"/>
            <a:ext cx="5699043" cy="4829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5353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Pregnancy: Gestation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© Body Scientific International</a:t>
            </a:r>
            <a:endParaRPr lang="en-US" sz="7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 descr="T:\Project Files\Stanhope_Turnbull_Intro to Med Term\Supplements\PowerPoint\Art\Ch8-14\Converted\14-0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3231" y="1722348"/>
            <a:ext cx="4617538" cy="4617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141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-228600"/>
            <a:ext cx="7699374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64160" y="15240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2800" b="1" i="0" u="sng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Nulligravida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2000" b="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nulli</a:t>
            </a:r>
            <a:r>
              <a:rPr lang="en-US" sz="20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-: none, </a:t>
            </a:r>
            <a:r>
              <a:rPr lang="en-US" sz="2000" b="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gravida:pregnant</a:t>
            </a:r>
            <a:r>
              <a:rPr lang="en-US" sz="20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woman who has never been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pregnant </a:t>
            </a:r>
            <a:endParaRPr lang="en-US"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2800" b="1" i="0" u="sng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Nullipara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(-</a:t>
            </a:r>
            <a:r>
              <a:rPr lang="en-US" sz="2400" i="0" u="none" strike="noStrike" cap="none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para</a:t>
            </a:r>
            <a:r>
              <a:rPr lang="en-US" sz="240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: live birth)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a woman who has never given birth to a viable child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2800" b="1" i="0" u="sng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Primagrava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woman during her first pregnancy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2800" b="1" i="0" u="sng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Primapara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0" i="0" u="none" strike="noStrike" cap="none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(prim/</a:t>
            </a:r>
            <a:r>
              <a:rPr lang="en-US" sz="20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a, prim/</a:t>
            </a:r>
            <a:r>
              <a:rPr lang="en-US" sz="2000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: first)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woman who has had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lang="en-US" sz="2800" b="1" i="0" u="sng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Multiparous</a:t>
            </a:r>
            <a:r>
              <a:rPr lang="en-US" sz="20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(multi- : many, -</a:t>
            </a:r>
            <a:r>
              <a:rPr lang="en-US" sz="2000" dirty="0" err="1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parous</a:t>
            </a:r>
            <a:r>
              <a:rPr lang="en-US" sz="2000" dirty="0" smtClean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: bear child)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woman who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given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birth 2 or more times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381000"/>
            <a:ext cx="1752600" cy="1289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228600" y="6172200"/>
            <a:ext cx="4419599" cy="542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323850"/>
            <a:ext cx="7486649" cy="143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0772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 b="1" i="0" u="sng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Abruptio</a:t>
            </a:r>
            <a:r>
              <a:rPr lang="en-US" sz="26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placentae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placenta separates from the uterine wall before birth of the fetus.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 b="1" i="0" u="sng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Placenta </a:t>
            </a:r>
            <a:r>
              <a:rPr lang="en-US" sz="2600" b="1" i="0" u="sng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previa</a:t>
            </a:r>
            <a:r>
              <a:rPr lang="en-US" sz="26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abnormal implantation of the placenta in the lower portion of the uterus.  Usually requires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c-section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731975" y="827200"/>
            <a:ext cx="32510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E69138"/>
                </a:solidFill>
              </a:rPr>
              <a:t>of pregnancy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78734"/>
            <a:ext cx="5987394" cy="314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6848" cy="1310639"/>
          </a:xfrm>
        </p:spPr>
        <p:txBody>
          <a:bodyPr/>
          <a:lstStyle/>
          <a:p>
            <a:r>
              <a:rPr lang="en-US" sz="3600" dirty="0" smtClean="0">
                <a:solidFill>
                  <a:srgbClr val="A7031E"/>
                </a:solidFill>
              </a:rPr>
              <a:t>Define/Describe the following diseases and conditions</a:t>
            </a:r>
            <a:endParaRPr lang="en-US" sz="3600" dirty="0">
              <a:solidFill>
                <a:srgbClr val="A7031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3825240" cy="5029200"/>
          </a:xfrm>
        </p:spPr>
        <p:txBody>
          <a:bodyPr/>
          <a:lstStyle/>
          <a:p>
            <a:r>
              <a:rPr lang="en-US" sz="2800" dirty="0" err="1" smtClean="0"/>
              <a:t>Eclampsia</a:t>
            </a:r>
            <a:endParaRPr lang="en-US" sz="2800" dirty="0" smtClean="0"/>
          </a:p>
          <a:p>
            <a:r>
              <a:rPr lang="en-US" sz="2800" dirty="0" smtClean="0"/>
              <a:t>Ectopic Pregnancy</a:t>
            </a:r>
          </a:p>
          <a:p>
            <a:r>
              <a:rPr lang="en-US" sz="2800" dirty="0" err="1" smtClean="0"/>
              <a:t>Abruptio</a:t>
            </a:r>
            <a:r>
              <a:rPr lang="en-US" sz="2800" dirty="0" smtClean="0"/>
              <a:t> Placentae</a:t>
            </a:r>
          </a:p>
          <a:p>
            <a:r>
              <a:rPr lang="en-US" sz="2800" dirty="0" smtClean="0"/>
              <a:t>Endometriosis</a:t>
            </a:r>
          </a:p>
          <a:p>
            <a:r>
              <a:rPr lang="en-US" sz="2800" dirty="0" smtClean="0"/>
              <a:t>PMS</a:t>
            </a:r>
          </a:p>
          <a:p>
            <a:r>
              <a:rPr lang="en-US" sz="2800" dirty="0" smtClean="0"/>
              <a:t>PID</a:t>
            </a:r>
          </a:p>
          <a:p>
            <a:r>
              <a:rPr lang="en-US" sz="2800" dirty="0" smtClean="0"/>
              <a:t>Placenta </a:t>
            </a:r>
            <a:r>
              <a:rPr lang="en-US" sz="2800" dirty="0" err="1" smtClean="0"/>
              <a:t>Previa</a:t>
            </a:r>
            <a:endParaRPr lang="en-US" sz="2800" dirty="0" smtClean="0"/>
          </a:p>
          <a:p>
            <a:r>
              <a:rPr lang="en-US" sz="2800" dirty="0" smtClean="0"/>
              <a:t>PCOS</a:t>
            </a:r>
          </a:p>
          <a:p>
            <a:r>
              <a:rPr lang="en-US" sz="2800" dirty="0" smtClean="0"/>
              <a:t>Prolapsed Uterus</a:t>
            </a:r>
          </a:p>
          <a:p>
            <a:r>
              <a:rPr lang="en-US" sz="2800" dirty="0" smtClean="0"/>
              <a:t>Stillbirth</a:t>
            </a:r>
          </a:p>
          <a:p>
            <a:r>
              <a:rPr lang="en-US" sz="2800" dirty="0" smtClean="0"/>
              <a:t>TSS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962401" y="1600200"/>
            <a:ext cx="4114800" cy="5029200"/>
          </a:xfrm>
        </p:spPr>
        <p:txBody>
          <a:bodyPr/>
          <a:lstStyle/>
          <a:p>
            <a:r>
              <a:rPr lang="en-US" sz="3200" dirty="0" smtClean="0"/>
              <a:t>Preeclampsia</a:t>
            </a:r>
          </a:p>
          <a:p>
            <a:r>
              <a:rPr lang="en-US" sz="3200" dirty="0" err="1" smtClean="0"/>
              <a:t>Pseudocyesis</a:t>
            </a:r>
            <a:endParaRPr lang="en-US" sz="3200" dirty="0" smtClean="0"/>
          </a:p>
          <a:p>
            <a:r>
              <a:rPr lang="en-US" sz="3200" dirty="0" smtClean="0"/>
              <a:t>Miscarriage</a:t>
            </a:r>
          </a:p>
          <a:p>
            <a:r>
              <a:rPr lang="en-US" sz="3200" dirty="0" smtClean="0"/>
              <a:t>STI</a:t>
            </a:r>
          </a:p>
          <a:p>
            <a:r>
              <a:rPr lang="en-US" sz="3200" dirty="0" smtClean="0"/>
              <a:t>HPV</a:t>
            </a:r>
          </a:p>
          <a:p>
            <a:r>
              <a:rPr lang="en-US" sz="3200" dirty="0" err="1" smtClean="0"/>
              <a:t>Mastalgia</a:t>
            </a:r>
            <a:endParaRPr lang="en-US" sz="3200" dirty="0" smtClean="0"/>
          </a:p>
          <a:p>
            <a:r>
              <a:rPr lang="en-US" sz="3200" dirty="0" err="1" smtClean="0"/>
              <a:t>Menometrorrhagia</a:t>
            </a:r>
            <a:endParaRPr lang="en-US" sz="3200" dirty="0" smtClean="0"/>
          </a:p>
          <a:p>
            <a:r>
              <a:rPr lang="en-US" sz="3200" dirty="0" smtClean="0"/>
              <a:t>Meconium aspiration syndrome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0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320039"/>
            <a:ext cx="7623048" cy="822961"/>
          </a:xfrm>
        </p:spPr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System: Word bank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3749040" cy="5029200"/>
          </a:xfrm>
        </p:spPr>
        <p:txBody>
          <a:bodyPr/>
          <a:lstStyle/>
          <a:p>
            <a:pPr marL="120523" indent="0">
              <a:buNone/>
            </a:pPr>
            <a:r>
              <a:rPr lang="en-US" sz="3600" b="1" u="sng" dirty="0" smtClean="0">
                <a:solidFill>
                  <a:srgbClr val="7030A0"/>
                </a:solidFill>
              </a:rPr>
              <a:t>Male</a:t>
            </a:r>
          </a:p>
          <a:p>
            <a:r>
              <a:rPr lang="en-US" sz="2800" dirty="0" smtClean="0"/>
              <a:t>Testicles</a:t>
            </a:r>
          </a:p>
          <a:p>
            <a:r>
              <a:rPr lang="en-US" sz="2800" dirty="0" smtClean="0"/>
              <a:t>Vas deferens</a:t>
            </a:r>
          </a:p>
          <a:p>
            <a:r>
              <a:rPr lang="en-US" sz="2800" dirty="0" smtClean="0"/>
              <a:t>Foreskin</a:t>
            </a:r>
          </a:p>
          <a:p>
            <a:r>
              <a:rPr lang="en-US" sz="2800" dirty="0" smtClean="0"/>
              <a:t>Urethra (2)</a:t>
            </a:r>
            <a:endParaRPr lang="en-US" sz="2800" dirty="0" smtClean="0"/>
          </a:p>
          <a:p>
            <a:r>
              <a:rPr lang="en-US" sz="2800" dirty="0" smtClean="0"/>
              <a:t>Scrotum</a:t>
            </a:r>
          </a:p>
          <a:p>
            <a:r>
              <a:rPr lang="en-US" sz="2800" dirty="0" smtClean="0"/>
              <a:t>Seminal Vesicle</a:t>
            </a:r>
          </a:p>
          <a:p>
            <a:r>
              <a:rPr lang="en-US" sz="2800" dirty="0" smtClean="0"/>
              <a:t>Bladder</a:t>
            </a:r>
          </a:p>
          <a:p>
            <a:r>
              <a:rPr lang="en-US" sz="2800" dirty="0" smtClean="0"/>
              <a:t>Penis</a:t>
            </a:r>
          </a:p>
          <a:p>
            <a:r>
              <a:rPr lang="en-US" sz="2800" dirty="0" smtClean="0"/>
              <a:t>Glans </a:t>
            </a:r>
            <a:r>
              <a:rPr lang="en-US" sz="2800" dirty="0" smtClean="0"/>
              <a:t>Penis</a:t>
            </a:r>
            <a:endParaRPr lang="en-US" sz="2800" dirty="0" smtClean="0"/>
          </a:p>
          <a:p>
            <a:r>
              <a:rPr lang="en-US" sz="2800" dirty="0" smtClean="0"/>
              <a:t>Prostate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20523" indent="0">
              <a:buNone/>
            </a:pPr>
            <a:r>
              <a:rPr lang="en-US" sz="3200" b="1" u="sng" dirty="0" smtClean="0">
                <a:solidFill>
                  <a:srgbClr val="7030A0"/>
                </a:solidFill>
              </a:rPr>
              <a:t>Female</a:t>
            </a:r>
          </a:p>
          <a:p>
            <a:r>
              <a:rPr lang="en-US" sz="2800" dirty="0" smtClean="0"/>
              <a:t>Cervix</a:t>
            </a:r>
          </a:p>
          <a:p>
            <a:r>
              <a:rPr lang="en-US" sz="2800" smtClean="0"/>
              <a:t>Fimbriae</a:t>
            </a:r>
            <a:endParaRPr lang="en-US" sz="2800" dirty="0" smtClean="0"/>
          </a:p>
          <a:p>
            <a:r>
              <a:rPr lang="en-US" sz="2800" dirty="0" smtClean="0"/>
              <a:t>Uterus</a:t>
            </a:r>
          </a:p>
          <a:p>
            <a:r>
              <a:rPr lang="en-US" sz="2800" dirty="0" smtClean="0"/>
              <a:t>Ovary</a:t>
            </a:r>
          </a:p>
          <a:p>
            <a:r>
              <a:rPr lang="en-US" sz="2800" dirty="0" smtClean="0"/>
              <a:t>Vagina</a:t>
            </a:r>
          </a:p>
          <a:p>
            <a:r>
              <a:rPr lang="en-US" sz="2800" dirty="0" smtClean="0"/>
              <a:t>Fallopian tube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97880" cy="1173480"/>
          </a:xfrm>
        </p:spPr>
        <p:txBody>
          <a:bodyPr/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TEST REVIEW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6200" y="1524000"/>
            <a:ext cx="8077200" cy="4953000"/>
          </a:xfrm>
        </p:spPr>
        <p:txBody>
          <a:bodyPr/>
          <a:lstStyle/>
          <a:p>
            <a:r>
              <a:rPr lang="en-US" sz="2400" dirty="0" smtClean="0"/>
              <a:t>Prostate</a:t>
            </a:r>
          </a:p>
          <a:p>
            <a:r>
              <a:rPr lang="en-US" sz="2400" dirty="0" smtClean="0"/>
              <a:t>Uterus</a:t>
            </a:r>
          </a:p>
          <a:p>
            <a:r>
              <a:rPr lang="en-US" sz="2400" dirty="0" smtClean="0"/>
              <a:t>Fallopian tubes</a:t>
            </a:r>
          </a:p>
          <a:p>
            <a:r>
              <a:rPr lang="en-US" sz="2400" dirty="0" smtClean="0"/>
              <a:t>Ovaries</a:t>
            </a:r>
          </a:p>
          <a:p>
            <a:r>
              <a:rPr lang="en-US" sz="2400" dirty="0" smtClean="0"/>
              <a:t>Ova</a:t>
            </a:r>
          </a:p>
          <a:p>
            <a:r>
              <a:rPr lang="en-US" sz="2400" dirty="0" smtClean="0"/>
              <a:t>Sperm</a:t>
            </a:r>
          </a:p>
          <a:p>
            <a:r>
              <a:rPr lang="en-US" sz="2400" dirty="0" smtClean="0"/>
              <a:t>Testosterone (define)</a:t>
            </a:r>
          </a:p>
          <a:p>
            <a:r>
              <a:rPr lang="en-US" sz="2400" dirty="0" smtClean="0"/>
              <a:t>Estrogen (define)</a:t>
            </a:r>
          </a:p>
          <a:p>
            <a:r>
              <a:rPr lang="en-US" sz="2400" dirty="0" smtClean="0"/>
              <a:t>Urethra</a:t>
            </a:r>
          </a:p>
          <a:p>
            <a:r>
              <a:rPr lang="en-US" sz="2400" dirty="0" smtClean="0"/>
              <a:t>Testes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Study your lecture vocabulary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Be able to label anatomy diagrams for both male &amp; female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Study your terminology!!!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7696200" cy="602511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2000" u="sng" dirty="0" smtClean="0"/>
              <a:t>Be able to describe each &amp; know the function of the structures: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5942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28600" y="6172200"/>
            <a:ext cx="4419599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1" y="152400"/>
            <a:ext cx="85344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400" y="2590800"/>
            <a:ext cx="4407599" cy="305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4419599" cy="518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sperm and the male hormone testosterone. 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 the male gonads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Scrotum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sac-like pouch that protects the testes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Forms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orch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/o, orchid/o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test/i, test/o, </a:t>
            </a:r>
            <a:r>
              <a:rPr lang="en-US" sz="2400" b="0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testicul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Scrotum and Testes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© Body Scientific International</a:t>
            </a:r>
            <a:endParaRPr lang="en-US" sz="7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T:\Project Files\Stanhope_Turnbull_Intro to Med Term\Supplements\PowerPoint\Art\Ch8-14\Converted\13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31052" y="1703524"/>
            <a:ext cx="5681897" cy="4549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788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384175"/>
            <a:ext cx="8474075" cy="11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828799"/>
            <a:ext cx="3733800" cy="4627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Functions 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for sexual intercourse and urination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2" indent="-238125">
              <a:buSzPct val="60000"/>
              <a:buFont typeface="Times New Roman"/>
              <a:buChar char="–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the male urethra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endParaRPr lang="en-US"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Forms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pen/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lang="en-US" sz="20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Times New Roman"/>
              <a:buChar char="–"/>
            </a:pP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phall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lang="en-US" sz="20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2438400"/>
            <a:ext cx="4343400" cy="382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Seminal vesicles</a:t>
            </a:r>
            <a:r>
              <a:rPr lang="en-US" dirty="0" smtClean="0">
                <a:cs typeface="Arial"/>
              </a:rPr>
              <a:t>—produce semen</a:t>
            </a:r>
            <a:endParaRPr lang="en-US" dirty="0" smtClean="0"/>
          </a:p>
          <a:p>
            <a:r>
              <a:rPr lang="en-US" b="1" dirty="0" smtClean="0"/>
              <a:t>Prostate gland</a:t>
            </a:r>
            <a:r>
              <a:rPr lang="en-US" dirty="0" smtClean="0">
                <a:cs typeface="Arial"/>
              </a:rPr>
              <a:t>—secretes a fluid that lowers the acidity of semen</a:t>
            </a:r>
            <a:endParaRPr lang="en-US" dirty="0" smtClean="0"/>
          </a:p>
          <a:p>
            <a:r>
              <a:rPr lang="en-US" b="1" dirty="0" smtClean="0"/>
              <a:t>Semen</a:t>
            </a:r>
            <a:r>
              <a:rPr lang="en-US" dirty="0" smtClean="0">
                <a:cs typeface="Arial"/>
              </a:rPr>
              <a:t>—sperm-containing fluid expelled during sexual intercourse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74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&amp; Conditions of the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Reproductive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(DESCRIBE: causes, s/s, and other names)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/>
          <a:p>
            <a:r>
              <a:rPr lang="en-US" dirty="0" err="1" smtClean="0"/>
              <a:t>Anorchia</a:t>
            </a:r>
            <a:endParaRPr lang="en-US" dirty="0" smtClean="0"/>
          </a:p>
          <a:p>
            <a:r>
              <a:rPr lang="en-US" dirty="0" err="1" smtClean="0"/>
              <a:t>Azoospermia</a:t>
            </a:r>
            <a:endParaRPr lang="en-US" dirty="0" smtClean="0"/>
          </a:p>
          <a:p>
            <a:r>
              <a:rPr lang="en-US" dirty="0" smtClean="0"/>
              <a:t>BPH</a:t>
            </a:r>
          </a:p>
          <a:p>
            <a:r>
              <a:rPr lang="en-US" dirty="0" smtClean="0"/>
              <a:t>Cryptorchidism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Prostate cancer</a:t>
            </a:r>
          </a:p>
          <a:p>
            <a:r>
              <a:rPr lang="en-US" dirty="0" err="1" smtClean="0"/>
              <a:t>Oligospermia</a:t>
            </a:r>
            <a:endParaRPr lang="en-US" dirty="0" smtClean="0"/>
          </a:p>
          <a:p>
            <a:r>
              <a:rPr lang="en-US" dirty="0" smtClean="0"/>
              <a:t>Testicular torsion</a:t>
            </a:r>
          </a:p>
          <a:p>
            <a:r>
              <a:rPr lang="en-US" dirty="0" smtClean="0"/>
              <a:t>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STI</a:t>
            </a:r>
          </a:p>
          <a:p>
            <a:r>
              <a:rPr lang="en-US" dirty="0" smtClean="0"/>
              <a:t>AIDS</a:t>
            </a:r>
          </a:p>
          <a:p>
            <a:r>
              <a:rPr lang="en-US" dirty="0" smtClean="0"/>
              <a:t>Herpes </a:t>
            </a:r>
            <a:r>
              <a:rPr lang="en-US" dirty="0" err="1" smtClean="0"/>
              <a:t>genitalis</a:t>
            </a:r>
            <a:endParaRPr lang="en-US" dirty="0" smtClean="0"/>
          </a:p>
          <a:p>
            <a:r>
              <a:rPr lang="en-US" dirty="0" smtClean="0"/>
              <a:t>Genital Warts</a:t>
            </a:r>
          </a:p>
          <a:p>
            <a:r>
              <a:rPr lang="en-US" dirty="0" smtClean="0"/>
              <a:t>Syphilis</a:t>
            </a:r>
          </a:p>
          <a:p>
            <a:r>
              <a:rPr lang="en-US" dirty="0" err="1" smtClean="0"/>
              <a:t>Trichomoniasis</a:t>
            </a:r>
            <a:endParaRPr lang="en-US" dirty="0" smtClean="0"/>
          </a:p>
          <a:p>
            <a:r>
              <a:rPr lang="en-US" dirty="0" smtClean="0"/>
              <a:t>Testicular cancer</a:t>
            </a:r>
          </a:p>
          <a:p>
            <a:r>
              <a:rPr lang="en-US" dirty="0" smtClean="0"/>
              <a:t>Hydrocele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552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endParaRPr lang="en-US" sz="22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57200"/>
            <a:ext cx="5105399" cy="2868167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FEMALE REPRODUCTIVE SYSTEM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2417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new life</a:t>
            </a:r>
          </a:p>
          <a:p>
            <a:r>
              <a:rPr lang="en-US" dirty="0" smtClean="0"/>
              <a:t>Manufacture sex cells and sex hormones</a:t>
            </a:r>
          </a:p>
          <a:p>
            <a:r>
              <a:rPr lang="en-US" dirty="0" smtClean="0"/>
              <a:t>Support growth and development of embryo and fetus</a:t>
            </a:r>
          </a:p>
          <a:p>
            <a:r>
              <a:rPr lang="en-US" dirty="0" smtClean="0"/>
              <a:t>Maintain life of newborn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Sebastian </a:t>
            </a:r>
            <a:r>
              <a:rPr lang="en-US" sz="700" kern="1200" dirty="0" err="1" smtClean="0">
                <a:solidFill>
                  <a:prstClr val="black"/>
                </a:solidFill>
                <a:latin typeface="Calibri"/>
              </a:rPr>
              <a:t>Kaulitzki</a:t>
            </a:r>
            <a:r>
              <a:rPr lang="en-US" sz="700" kern="1200" dirty="0" smtClean="0">
                <a:solidFill>
                  <a:prstClr val="black"/>
                </a:solidFill>
                <a:latin typeface="Calibri"/>
              </a:rPr>
              <a:t>/Shutterstock.com</a:t>
            </a:r>
            <a:endParaRPr lang="en-US" sz="7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T:\Project Files\Stanhope_Turnbull_Intro to Med Term\Supplements\PowerPoint\Art\Ch8-14\Converted\shutterstock_1285698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2068" y="3518262"/>
            <a:ext cx="2900363" cy="290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89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673</Words>
  <Application>Microsoft Office PowerPoint</Application>
  <PresentationFormat>On-screen Show (4:3)</PresentationFormat>
  <Paragraphs>195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</vt:lpstr>
      <vt:lpstr>Noto Symbol</vt:lpstr>
      <vt:lpstr>Courier New</vt:lpstr>
      <vt:lpstr>Trebuchet MS</vt:lpstr>
      <vt:lpstr>Wingdings</vt:lpstr>
      <vt:lpstr>Palatino Linotype</vt:lpstr>
      <vt:lpstr>Aharoni</vt:lpstr>
      <vt:lpstr>Times New Roman</vt:lpstr>
      <vt:lpstr>Calibri</vt:lpstr>
      <vt:lpstr>1_Opulent</vt:lpstr>
      <vt:lpstr>Opulent</vt:lpstr>
      <vt:lpstr>Content</vt:lpstr>
      <vt:lpstr>1_Content</vt:lpstr>
      <vt:lpstr>2_Content</vt:lpstr>
      <vt:lpstr>3_Content</vt:lpstr>
      <vt:lpstr>4_Content</vt:lpstr>
      <vt:lpstr>5_Content</vt:lpstr>
      <vt:lpstr>Remember this</vt:lpstr>
      <vt:lpstr>6_Content</vt:lpstr>
      <vt:lpstr>1_Remember this</vt:lpstr>
      <vt:lpstr>THE REPRODUCTIVE SYSTEM</vt:lpstr>
      <vt:lpstr>Functions of the Male Reproductive System</vt:lpstr>
      <vt:lpstr>PowerPoint Presentation</vt:lpstr>
      <vt:lpstr>Scrotum and Testes</vt:lpstr>
      <vt:lpstr>PowerPoint Presentation</vt:lpstr>
      <vt:lpstr>Accessory Structures</vt:lpstr>
      <vt:lpstr>Diseases &amp; Conditions of the  Male Reproductive System  (DESCRIBE: causes, s/s, and other names)</vt:lpstr>
      <vt:lpstr>THE FEMALE REPRODUCTIVE SYSTEM</vt:lpstr>
      <vt:lpstr>Functions of the Female Reproductive System</vt:lpstr>
      <vt:lpstr>Structures of the Female Reproductive System</vt:lpstr>
      <vt:lpstr>PowerPoint Presentation</vt:lpstr>
      <vt:lpstr>PowerPoint Presentation</vt:lpstr>
      <vt:lpstr>PowerPoint Presentation</vt:lpstr>
      <vt:lpstr>PowerPoint Presentation</vt:lpstr>
      <vt:lpstr>Mammary Glands</vt:lpstr>
      <vt:lpstr>Remember This?</vt:lpstr>
      <vt:lpstr>PowerPoint Presentation</vt:lpstr>
      <vt:lpstr>PowerPoint Presentation</vt:lpstr>
      <vt:lpstr>Remember This?</vt:lpstr>
      <vt:lpstr>Pregnancy: Conception</vt:lpstr>
      <vt:lpstr>Pregnancy: Gestation</vt:lpstr>
      <vt:lpstr>PowerPoint Presentation</vt:lpstr>
      <vt:lpstr>PowerPoint Presentation</vt:lpstr>
      <vt:lpstr>Define/Describe the following diseases and conditions</vt:lpstr>
      <vt:lpstr>Label the System: Word bank</vt:lpstr>
      <vt:lpstr>TEST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MARY</dc:creator>
  <cp:lastModifiedBy>THOMAS, MARY</cp:lastModifiedBy>
  <cp:revision>35</cp:revision>
  <cp:lastPrinted>2018-05-15T14:29:27Z</cp:lastPrinted>
  <dcterms:modified xsi:type="dcterms:W3CDTF">2018-05-15T20:11:33Z</dcterms:modified>
</cp:coreProperties>
</file>