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FAD9-6B29-4992-A2A7-1B7B35EF18F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7FE4-C8ED-4379-BDEE-6BA0F6F176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FAD9-6B29-4992-A2A7-1B7B35EF18F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7FE4-C8ED-4379-BDEE-6BA0F6F176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FAD9-6B29-4992-A2A7-1B7B35EF18F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7FE4-C8ED-4379-BDEE-6BA0F6F176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3C86-802A-4F44-A169-8D624CA9E6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8E1B-CC06-419D-B457-2937410712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286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3C86-802A-4F44-A169-8D624CA9E6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8E1B-CC06-419D-B457-2937410712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591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3C86-802A-4F44-A169-8D624CA9E6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8E1B-CC06-419D-B457-2937410712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586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3C86-802A-4F44-A169-8D624CA9E6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8E1B-CC06-419D-B457-2937410712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95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3C86-802A-4F44-A169-8D624CA9E6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8E1B-CC06-419D-B457-2937410712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625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3C86-802A-4F44-A169-8D624CA9E6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8E1B-CC06-419D-B457-2937410712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881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3C86-802A-4F44-A169-8D624CA9E6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8E1B-CC06-419D-B457-2937410712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6320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3C86-802A-4F44-A169-8D624CA9E6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8E1B-CC06-419D-B457-2937410712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43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FAD9-6B29-4992-A2A7-1B7B35EF18F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7FE4-C8ED-4379-BDEE-6BA0F6F176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3C86-802A-4F44-A169-8D624CA9E6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8E1B-CC06-419D-B457-2937410712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3858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3C86-802A-4F44-A169-8D624CA9E6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8E1B-CC06-419D-B457-2937410712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2624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3C86-802A-4F44-A169-8D624CA9E6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8E1B-CC06-419D-B457-2937410712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6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FAD9-6B29-4992-A2A7-1B7B35EF18F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7FE4-C8ED-4379-BDEE-6BA0F6F176D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FAD9-6B29-4992-A2A7-1B7B35EF18F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7FE4-C8ED-4379-BDEE-6BA0F6F176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FAD9-6B29-4992-A2A7-1B7B35EF18F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7FE4-C8ED-4379-BDEE-6BA0F6F176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FAD9-6B29-4992-A2A7-1B7B35EF18F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7FE4-C8ED-4379-BDEE-6BA0F6F176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FAD9-6B29-4992-A2A7-1B7B35EF18F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7FE4-C8ED-4379-BDEE-6BA0F6F176D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FAD9-6B29-4992-A2A7-1B7B35EF18F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7FE4-C8ED-4379-BDEE-6BA0F6F176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FAD9-6B29-4992-A2A7-1B7B35EF18F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7FE4-C8ED-4379-BDEE-6BA0F6F176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CA9FAD9-6B29-4992-A2A7-1B7B35EF18F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7127FE4-C8ED-4379-BDEE-6BA0F6F176D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B3C86-802A-4F44-A169-8D624CA9E6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C8E1B-CC06-419D-B457-2937410712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46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59898"/>
            <a:ext cx="7772400" cy="935502"/>
          </a:xfrm>
        </p:spPr>
        <p:txBody>
          <a:bodyPr>
            <a:normAutofit/>
          </a:bodyPr>
          <a:lstStyle/>
          <a:p>
            <a:r>
              <a:rPr lang="en-US" b="1" dirty="0"/>
              <a:t>MEDICAL TERMINOLOGY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505200"/>
            <a:ext cx="7406640" cy="2053742"/>
          </a:xfrm>
        </p:spPr>
        <p:txBody>
          <a:bodyPr/>
          <a:lstStyle/>
          <a:p>
            <a:pPr algn="ctr"/>
            <a:r>
              <a:rPr lang="en-US" dirty="0"/>
              <a:t>In healthcare, most words are formed by </a:t>
            </a:r>
          </a:p>
          <a:p>
            <a:pPr algn="ctr"/>
            <a:r>
              <a:rPr lang="en-US" dirty="0"/>
              <a:t> combining word parts.</a:t>
            </a:r>
          </a:p>
        </p:txBody>
      </p:sp>
      <p:pic>
        <p:nvPicPr>
          <p:cNvPr id="1026" name="Picture 2" descr="C:\Program Files\Microsoft Office\MEDIA\CAGCAT10\j018600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447800"/>
            <a:ext cx="1775765" cy="182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855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Origin(s) of Word Parts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Where do the terms originate? Where do they come from?</a:t>
            </a:r>
          </a:p>
        </p:txBody>
      </p:sp>
      <p:pic>
        <p:nvPicPr>
          <p:cNvPr id="1026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902199"/>
            <a:ext cx="1644827" cy="156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04800"/>
            <a:ext cx="113842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038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3 Main “Origins” of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Eponym</a:t>
            </a:r>
            <a:r>
              <a:rPr lang="en-US" dirty="0"/>
              <a:t>: named after a person or place </a:t>
            </a:r>
            <a:r>
              <a:rPr lang="en-US" sz="2800" dirty="0"/>
              <a:t>(example: West Nile Virus or Huntington’s disease)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u="sng" dirty="0"/>
              <a:t>Greek/Latin: </a:t>
            </a:r>
            <a:r>
              <a:rPr lang="en-US" sz="2800" dirty="0"/>
              <a:t>based on either language combining word parts also know as “terms”</a:t>
            </a:r>
          </a:p>
          <a:p>
            <a:pPr marL="0" indent="0">
              <a:buNone/>
            </a:pPr>
            <a:r>
              <a:rPr lang="en-US" sz="2800" dirty="0"/>
              <a:t>	 (example: tendonitis)</a:t>
            </a:r>
          </a:p>
          <a:p>
            <a:endParaRPr lang="en-US" sz="2800" dirty="0"/>
          </a:p>
          <a:p>
            <a:r>
              <a:rPr lang="en-US" sz="2800" u="sng" dirty="0"/>
              <a:t>Modern English:</a:t>
            </a:r>
            <a:r>
              <a:rPr lang="en-US" sz="2800" dirty="0"/>
              <a:t> describes actual item, piece of equipment, diagnostic test, etc…</a:t>
            </a:r>
          </a:p>
          <a:p>
            <a:pPr marL="0" indent="0">
              <a:buNone/>
            </a:pPr>
            <a:r>
              <a:rPr lang="en-US" sz="2800" dirty="0"/>
              <a:t>	(example: heart monitor, ten’s unit, AIDS)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570553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Identify the type of medical term as Greek/Latin, eponym, or modern English…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73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Alzheimer disease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Irritable bowel syndrome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Gastritis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Neuropathy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Kaposi’s sarcoma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Complete blood count</a:t>
            </a:r>
          </a:p>
        </p:txBody>
      </p:sp>
    </p:spTree>
    <p:extLst>
      <p:ext uri="{BB962C8B-B14F-4D97-AF65-F5344CB8AC3E}">
        <p14:creationId xmlns:p14="http://schemas.microsoft.com/office/powerpoint/2010/main" val="4164553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Identify the type of medical term as Greek/Latin, eponym, or modern English…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373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Alzheimer disease			</a:t>
            </a:r>
            <a:r>
              <a:rPr lang="en-US" dirty="0">
                <a:solidFill>
                  <a:schemeClr val="accent2"/>
                </a:solidFill>
              </a:rPr>
              <a:t>eponym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Irritable bowel syndrome	</a:t>
            </a:r>
            <a:r>
              <a:rPr lang="en-US" dirty="0">
                <a:solidFill>
                  <a:schemeClr val="accent2"/>
                </a:solidFill>
              </a:rPr>
              <a:t>modern English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Gastritis				</a:t>
            </a:r>
            <a:r>
              <a:rPr lang="en-US" dirty="0">
                <a:solidFill>
                  <a:schemeClr val="accent2"/>
                </a:solidFill>
              </a:rPr>
              <a:t>Greek/Latin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Neuropathy				</a:t>
            </a:r>
            <a:r>
              <a:rPr lang="en-US" dirty="0">
                <a:solidFill>
                  <a:schemeClr val="accent2"/>
                </a:solidFill>
              </a:rPr>
              <a:t>Greek/Latin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Kaposi’s sarcoma			</a:t>
            </a:r>
            <a:r>
              <a:rPr lang="en-US" dirty="0">
                <a:solidFill>
                  <a:schemeClr val="accent2"/>
                </a:solidFill>
              </a:rPr>
              <a:t>eponym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Complete blood count		</a:t>
            </a:r>
            <a:r>
              <a:rPr lang="en-US" dirty="0">
                <a:solidFill>
                  <a:schemeClr val="accent2"/>
                </a:solidFill>
              </a:rPr>
              <a:t>modern English</a:t>
            </a:r>
          </a:p>
        </p:txBody>
      </p:sp>
    </p:spTree>
    <p:extLst>
      <p:ext uri="{BB962C8B-B14F-4D97-AF65-F5344CB8AC3E}">
        <p14:creationId xmlns:p14="http://schemas.microsoft.com/office/powerpoint/2010/main" val="92147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Journal Work: Origins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Create an “Origin” page for your online notebook (should be in Google docs and shared with teacher, make sure and include your full name and period on the title sheet)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Make a section  with each type of origin and its definition with an illustration </a:t>
            </a:r>
          </a:p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Write at least 5 examples of each origin on the page. </a:t>
            </a:r>
          </a:p>
        </p:txBody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6173" y="5257800"/>
            <a:ext cx="807827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25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WORD PARTS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u="sng" dirty="0"/>
              <a:t>Word Roots (also called “root word”):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Foundation of most medical terms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Indicate a body part or system</a:t>
            </a:r>
          </a:p>
          <a:p>
            <a:pPr marL="82296" indent="0">
              <a:buNone/>
            </a:pPr>
            <a:r>
              <a:rPr lang="en-US" dirty="0"/>
              <a:t>	 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err="1"/>
              <a:t>cardi</a:t>
            </a:r>
            <a:r>
              <a:rPr lang="en-US" dirty="0"/>
              <a:t>/o :  heart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err="1"/>
              <a:t>hepat</a:t>
            </a:r>
            <a:r>
              <a:rPr lang="en-US" dirty="0"/>
              <a:t>/o : liver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err="1"/>
              <a:t>gastr</a:t>
            </a:r>
            <a:r>
              <a:rPr lang="en-US" dirty="0"/>
              <a:t>/o : stomach</a:t>
            </a:r>
          </a:p>
        </p:txBody>
      </p:sp>
    </p:spTree>
    <p:extLst>
      <p:ext uri="{BB962C8B-B14F-4D97-AF65-F5344CB8AC3E}">
        <p14:creationId xmlns:p14="http://schemas.microsoft.com/office/powerpoint/2010/main" val="294228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PREFIXES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 at the beginning of a word</a:t>
            </a:r>
          </a:p>
          <a:p>
            <a:r>
              <a:rPr lang="en-US" dirty="0"/>
              <a:t>Usually indicate a time, location, number or status</a:t>
            </a:r>
          </a:p>
          <a:p>
            <a:endParaRPr lang="en-US" dirty="0"/>
          </a:p>
          <a:p>
            <a:pPr marL="658368" lvl="2" indent="0">
              <a:buNone/>
            </a:pPr>
            <a:r>
              <a:rPr lang="en-US" sz="3200" dirty="0"/>
              <a:t>pre-  before</a:t>
            </a:r>
          </a:p>
          <a:p>
            <a:pPr marL="658368" lvl="2" indent="0">
              <a:buNone/>
            </a:pPr>
            <a:r>
              <a:rPr lang="en-US" sz="3200" dirty="0"/>
              <a:t>post-   after</a:t>
            </a:r>
          </a:p>
          <a:p>
            <a:pPr marL="658368" lvl="2" indent="0">
              <a:buNone/>
            </a:pPr>
            <a:r>
              <a:rPr lang="en-US" sz="3200" dirty="0"/>
              <a:t>tri-  three</a:t>
            </a:r>
          </a:p>
          <a:p>
            <a:pPr marL="658368" lvl="2" indent="0">
              <a:buNone/>
            </a:pPr>
            <a:r>
              <a:rPr lang="en-US" sz="3200" dirty="0"/>
              <a:t>bi-  two</a:t>
            </a:r>
          </a:p>
          <a:p>
            <a:pPr marL="658368" lvl="2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4018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SUFFIXES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 at the end of a word</a:t>
            </a:r>
          </a:p>
          <a:p>
            <a:r>
              <a:rPr lang="en-US" dirty="0"/>
              <a:t>Usually indicate a procedure, condition, disease, or disorder</a:t>
            </a:r>
          </a:p>
          <a:p>
            <a:endParaRPr lang="en-US" dirty="0"/>
          </a:p>
          <a:p>
            <a:pPr marL="658368" lvl="2" indent="0">
              <a:buNone/>
            </a:pPr>
            <a:r>
              <a:rPr lang="en-US" dirty="0"/>
              <a:t>-</a:t>
            </a:r>
            <a:r>
              <a:rPr lang="en-US" dirty="0" err="1"/>
              <a:t>ectomy</a:t>
            </a:r>
            <a:r>
              <a:rPr lang="en-US" dirty="0"/>
              <a:t> : surgical removal of</a:t>
            </a:r>
          </a:p>
          <a:p>
            <a:pPr marL="658368" lvl="2" indent="0">
              <a:buNone/>
            </a:pPr>
            <a:r>
              <a:rPr lang="en-US" dirty="0"/>
              <a:t>-</a:t>
            </a:r>
            <a:r>
              <a:rPr lang="en-US" dirty="0" err="1"/>
              <a:t>itis</a:t>
            </a:r>
            <a:r>
              <a:rPr lang="en-US" dirty="0"/>
              <a:t>  :  inflammation</a:t>
            </a:r>
          </a:p>
          <a:p>
            <a:pPr marL="658368" lvl="2" indent="0">
              <a:buNone/>
            </a:pPr>
            <a:r>
              <a:rPr lang="en-US" dirty="0"/>
              <a:t>-</a:t>
            </a:r>
            <a:r>
              <a:rPr lang="en-US" dirty="0" err="1"/>
              <a:t>oma</a:t>
            </a:r>
            <a:r>
              <a:rPr lang="en-US" dirty="0"/>
              <a:t> :  tumor</a:t>
            </a:r>
          </a:p>
        </p:txBody>
      </p:sp>
    </p:spTree>
    <p:extLst>
      <p:ext uri="{BB962C8B-B14F-4D97-AF65-F5344CB8AC3E}">
        <p14:creationId xmlns:p14="http://schemas.microsoft.com/office/powerpoint/2010/main" val="2776031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COMBINING VOWELS</a:t>
            </a:r>
            <a:b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(AKA “combining form”)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38400"/>
            <a:ext cx="7924800" cy="3886200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Used to make words easier to pronounce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almost ALWAYS the letter “o”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NEVER used with a prefix!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“combining form” is the root word with the combining vowel</a:t>
            </a:r>
          </a:p>
        </p:txBody>
      </p:sp>
    </p:spTree>
    <p:extLst>
      <p:ext uri="{BB962C8B-B14F-4D97-AF65-F5344CB8AC3E}">
        <p14:creationId xmlns:p14="http://schemas.microsoft.com/office/powerpoint/2010/main" val="296976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ROOT WORD TO SUFFIX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133600"/>
            <a:ext cx="7498080" cy="4648200"/>
          </a:xfrm>
        </p:spPr>
        <p:txBody>
          <a:bodyPr>
            <a:normAutofit fontScale="625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combining vowel, usually an “o” is used when the suffix begins with a consonant</a:t>
            </a:r>
          </a:p>
          <a:p>
            <a:pPr marL="82296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EXAMPLE:</a:t>
            </a:r>
          </a:p>
          <a:p>
            <a:pPr marL="82296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neur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/o (nerve) + -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plasty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(surgical repair)</a:t>
            </a:r>
          </a:p>
          <a:p>
            <a:pPr marL="596646" indent="-514350" algn="ctr">
              <a:buFont typeface="+mj-lt"/>
              <a:buAutoNum type="arabicPeriod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neuroplasty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96646" indent="-514350">
              <a:buFont typeface="+mj-lt"/>
              <a:buAutoNum type="arabicPeriod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96646" indent="-514350">
              <a:buFont typeface="+mj-lt"/>
              <a:buAutoNum type="arabicPeriod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combining vowel IS NOT used when the suffix begins with a vowel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EXAMPLE: </a:t>
            </a:r>
          </a:p>
          <a:p>
            <a:pPr marL="82296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neur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/o (nerve) + -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itis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(inflammation)</a:t>
            </a:r>
          </a:p>
          <a:p>
            <a:pPr marL="82296" indent="0" algn="ctr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=neuritis</a:t>
            </a:r>
          </a:p>
        </p:txBody>
      </p:sp>
    </p:spTree>
    <p:extLst>
      <p:ext uri="{BB962C8B-B14F-4D97-AF65-F5344CB8AC3E}">
        <p14:creationId xmlns:p14="http://schemas.microsoft.com/office/powerpoint/2010/main" val="1681853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81534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ROOT WORD TO ROOT WORD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77200" cy="53340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 startAt="3"/>
            </a:pPr>
            <a:r>
              <a:rPr lang="en-US" b="1" dirty="0"/>
              <a:t>A combining vowel is ALWAYS used with combining one or more root words: </a:t>
            </a:r>
          </a:p>
          <a:p>
            <a:pPr marL="82296" indent="0">
              <a:buNone/>
            </a:pPr>
            <a:r>
              <a:rPr lang="en-US" b="1" dirty="0"/>
              <a:t>EXAMPLE: </a:t>
            </a:r>
          </a:p>
          <a:p>
            <a:pPr marL="82296" indent="0" algn="ctr">
              <a:buNone/>
            </a:pPr>
            <a:r>
              <a:rPr lang="en-US" sz="2400" b="1" dirty="0" err="1">
                <a:solidFill>
                  <a:schemeClr val="accent6"/>
                </a:solidFill>
              </a:rPr>
              <a:t>gastr</a:t>
            </a:r>
            <a:r>
              <a:rPr lang="en-US" sz="2400" b="1" dirty="0">
                <a:solidFill>
                  <a:schemeClr val="accent6"/>
                </a:solidFill>
              </a:rPr>
              <a:t>/o (stomach) + enter/o (sm. intestine)</a:t>
            </a:r>
          </a:p>
          <a:p>
            <a:pPr marL="82296" indent="0" algn="ctr">
              <a:buNone/>
            </a:pPr>
            <a:r>
              <a:rPr lang="en-US" sz="2400" b="1" dirty="0">
                <a:solidFill>
                  <a:schemeClr val="accent6"/>
                </a:solidFill>
              </a:rPr>
              <a:t>	= </a:t>
            </a:r>
            <a:r>
              <a:rPr lang="en-US" sz="2400" b="1" dirty="0" err="1">
                <a:solidFill>
                  <a:schemeClr val="accent6"/>
                </a:solidFill>
              </a:rPr>
              <a:t>gastroentero</a:t>
            </a:r>
            <a:endParaRPr lang="en-US" sz="2400" b="1" dirty="0">
              <a:solidFill>
                <a:schemeClr val="accent6"/>
              </a:solidFill>
            </a:endParaRPr>
          </a:p>
          <a:p>
            <a:pPr marL="82296" indent="0" algn="ctr">
              <a:buNone/>
            </a:pPr>
            <a:endParaRPr lang="en-US" sz="2400" b="1" dirty="0">
              <a:solidFill>
                <a:schemeClr val="accent6"/>
              </a:solidFill>
            </a:endParaRPr>
          </a:p>
          <a:p>
            <a:pPr marL="82296" indent="0" algn="ctr">
              <a:buNone/>
            </a:pPr>
            <a:r>
              <a:rPr lang="en-US" sz="2400" b="1" dirty="0" err="1">
                <a:solidFill>
                  <a:srgbClr val="002060"/>
                </a:solidFill>
              </a:rPr>
              <a:t>gastr</a:t>
            </a:r>
            <a:r>
              <a:rPr lang="en-US" sz="2400" b="1" dirty="0">
                <a:solidFill>
                  <a:srgbClr val="002060"/>
                </a:solidFill>
              </a:rPr>
              <a:t>/o + enter/o + -</a:t>
            </a:r>
            <a:r>
              <a:rPr lang="en-US" sz="2400" b="1" dirty="0" err="1">
                <a:solidFill>
                  <a:srgbClr val="002060"/>
                </a:solidFill>
              </a:rPr>
              <a:t>itis</a:t>
            </a:r>
            <a:r>
              <a:rPr lang="en-US" sz="2400" b="1" dirty="0">
                <a:solidFill>
                  <a:srgbClr val="002060"/>
                </a:solidFill>
              </a:rPr>
              <a:t> (inflammation)</a:t>
            </a:r>
          </a:p>
          <a:p>
            <a:pPr marL="82296" indent="0" algn="ctr">
              <a:buNone/>
            </a:pPr>
            <a:r>
              <a:rPr lang="en-US" sz="2400" b="1" dirty="0">
                <a:solidFill>
                  <a:srgbClr val="002060"/>
                </a:solidFill>
              </a:rPr>
              <a:t>=gastroenteritis</a:t>
            </a:r>
          </a:p>
          <a:p>
            <a:pPr marL="82296" indent="0" algn="ctr">
              <a:buNone/>
            </a:pPr>
            <a:r>
              <a:rPr lang="en-US" sz="2400" b="1" dirty="0">
                <a:solidFill>
                  <a:srgbClr val="002060"/>
                </a:solidFill>
              </a:rPr>
              <a:t>(stomach &amp; small intestine inflammation)</a:t>
            </a:r>
          </a:p>
          <a:p>
            <a:pPr marL="82296" indent="0" algn="ctr">
              <a:buNone/>
            </a:pPr>
            <a:endParaRPr lang="en-US" sz="2400" b="1" dirty="0">
              <a:solidFill>
                <a:srgbClr val="002060"/>
              </a:solidFill>
            </a:endParaRP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964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Helpful 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prefix has a hyphen AFTER the term</a:t>
            </a:r>
          </a:p>
          <a:p>
            <a:pPr marL="82296" indent="0">
              <a:buNone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	example:   bi- (two)</a:t>
            </a:r>
          </a:p>
          <a:p>
            <a:pPr marL="82296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word root is the foundation and is written with a backslash and the combining vowel</a:t>
            </a:r>
          </a:p>
          <a:p>
            <a:pPr marL="402336" lvl="1" indent="0">
              <a:buNone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Example:  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cardi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/o  (heart)</a:t>
            </a:r>
          </a:p>
          <a:p>
            <a:pPr>
              <a:buFont typeface="Arial" pitchFamily="34" charset="0"/>
              <a:buChar char="•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suffix has a hyphen BEFORE the term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example:  -</a:t>
            </a:r>
            <a:r>
              <a:rPr lang="en-US" sz="28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ectomy</a:t>
            </a: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(surgical removal of)</a:t>
            </a:r>
          </a:p>
        </p:txBody>
      </p:sp>
    </p:spTree>
    <p:extLst>
      <p:ext uri="{BB962C8B-B14F-4D97-AF65-F5344CB8AC3E}">
        <p14:creationId xmlns:p14="http://schemas.microsoft.com/office/powerpoint/2010/main" val="225629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Hints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/>
          <a:lstStyle/>
          <a:p>
            <a:r>
              <a:rPr lang="en-US" dirty="0"/>
              <a:t>Never use a combining vowel with a prefix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u="sng" dirty="0"/>
              <a:t>Proper words include</a:t>
            </a:r>
            <a:r>
              <a:rPr lang="en-US" dirty="0"/>
              <a:t>:</a:t>
            </a:r>
          </a:p>
          <a:p>
            <a:r>
              <a:rPr lang="en-US" dirty="0"/>
              <a:t>Prefix + root word(s) + suffix</a:t>
            </a:r>
          </a:p>
          <a:p>
            <a:r>
              <a:rPr lang="en-US" dirty="0"/>
              <a:t>Prefix + suffix</a:t>
            </a:r>
          </a:p>
          <a:p>
            <a:r>
              <a:rPr lang="en-US" dirty="0"/>
              <a:t>Root word(s) + suffix</a:t>
            </a:r>
          </a:p>
        </p:txBody>
      </p:sp>
    </p:spTree>
    <p:extLst>
      <p:ext uri="{BB962C8B-B14F-4D97-AF65-F5344CB8AC3E}">
        <p14:creationId xmlns:p14="http://schemas.microsoft.com/office/powerpoint/2010/main" val="2691460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620</TotalTime>
  <Words>416</Words>
  <Application>Microsoft Office PowerPoint</Application>
  <PresentationFormat>On-screen Show (4:3)</PresentationFormat>
  <Paragraphs>97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Gill Sans MT</vt:lpstr>
      <vt:lpstr>Tahoma</vt:lpstr>
      <vt:lpstr>Verdana</vt:lpstr>
      <vt:lpstr>Wingdings 2</vt:lpstr>
      <vt:lpstr>Solstice</vt:lpstr>
      <vt:lpstr>Office Theme</vt:lpstr>
      <vt:lpstr>MEDICAL TERMINOLOGY</vt:lpstr>
      <vt:lpstr>WORD PARTS</vt:lpstr>
      <vt:lpstr>PREFIXES</vt:lpstr>
      <vt:lpstr>SUFFIXES</vt:lpstr>
      <vt:lpstr>COMBINING VOWELS (AKA “combining form”)</vt:lpstr>
      <vt:lpstr>ROOT WORD TO SUFFIX RULE</vt:lpstr>
      <vt:lpstr>ROOT WORD TO ROOT WORD RULE</vt:lpstr>
      <vt:lpstr>Helpful Hints</vt:lpstr>
      <vt:lpstr>Helpful Hints (continued)</vt:lpstr>
      <vt:lpstr>Origin(s) of Word Parts</vt:lpstr>
      <vt:lpstr>The 3 Main “Origins” of Terms</vt:lpstr>
      <vt:lpstr>Identify the type of medical term as Greek/Latin, eponym, or modern English…</vt:lpstr>
      <vt:lpstr>Identify the type of medical term as Greek/Latin, eponym, or modern English…</vt:lpstr>
      <vt:lpstr>Journal Work: Origins</vt:lpstr>
    </vt:vector>
  </TitlesOfParts>
  <Company>Prosper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TERMINOLOGY</dc:title>
  <dc:creator>Administrator</dc:creator>
  <cp:lastModifiedBy>Swanson, Jan</cp:lastModifiedBy>
  <cp:revision>16</cp:revision>
  <dcterms:created xsi:type="dcterms:W3CDTF">2012-08-31T16:25:03Z</dcterms:created>
  <dcterms:modified xsi:type="dcterms:W3CDTF">2020-07-21T15:37:45Z</dcterms:modified>
</cp:coreProperties>
</file>