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74" r:id="rId2"/>
    <p:sldId id="257" r:id="rId3"/>
    <p:sldId id="258" r:id="rId4"/>
    <p:sldId id="265" r:id="rId5"/>
    <p:sldId id="267" r:id="rId6"/>
    <p:sldId id="269" r:id="rId7"/>
    <p:sldId id="270" r:id="rId8"/>
    <p:sldId id="271" r:id="rId9"/>
    <p:sldId id="264" r:id="rId10"/>
    <p:sldId id="272" r:id="rId11"/>
    <p:sldId id="273" r:id="rId12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48" autoAdjust="0"/>
  </p:normalViewPr>
  <p:slideViewPr>
    <p:cSldViewPr>
      <p:cViewPr>
        <p:scale>
          <a:sx n="100" d="100"/>
          <a:sy n="100" d="100"/>
        </p:scale>
        <p:origin x="-193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2BD203F5-8DDE-4F98-956D-C01D49913B7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F4AAE8A6-B9F6-4553-9BD8-ECDDB697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57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57" tIns="93157" rIns="93157" bIns="93157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65861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31723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97583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63444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329306" marR="0" indent="0" algn="l" rtl="0">
              <a:spcBef>
                <a:spcPts val="0"/>
              </a:spcBef>
              <a:defRPr/>
            </a:lvl6pPr>
            <a:lvl7pPr marL="2795166" marR="0" indent="0" algn="l" rtl="0">
              <a:spcBef>
                <a:spcPts val="0"/>
              </a:spcBef>
              <a:defRPr/>
            </a:lvl7pPr>
            <a:lvl8pPr marL="3261027" marR="0" indent="0" algn="l" rtl="0">
              <a:spcBef>
                <a:spcPts val="0"/>
              </a:spcBef>
              <a:defRPr/>
            </a:lvl8pPr>
            <a:lvl9pPr marL="3726888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57" tIns="93157" rIns="93157" bIns="93157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65861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31723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97583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63444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329306" marR="0" indent="0" algn="l" rtl="0">
              <a:spcBef>
                <a:spcPts val="0"/>
              </a:spcBef>
              <a:defRPr/>
            </a:lvl6pPr>
            <a:lvl7pPr marL="2795166" marR="0" indent="0" algn="l" rtl="0">
              <a:spcBef>
                <a:spcPts val="0"/>
              </a:spcBef>
              <a:defRPr/>
            </a:lvl7pPr>
            <a:lvl8pPr marL="3261027" marR="0" indent="0" algn="l" rtl="0">
              <a:spcBef>
                <a:spcPts val="0"/>
              </a:spcBef>
              <a:defRPr/>
            </a:lvl8pPr>
            <a:lvl9pPr marL="3726888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57" tIns="93157" rIns="93157" bIns="93157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2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57" tIns="93157" rIns="93157" bIns="93157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65861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31723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97583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63444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329306" marR="0" indent="0" algn="l" rtl="0">
              <a:spcBef>
                <a:spcPts val="0"/>
              </a:spcBef>
              <a:defRPr/>
            </a:lvl6pPr>
            <a:lvl7pPr marL="2795166" marR="0" indent="0" algn="l" rtl="0">
              <a:spcBef>
                <a:spcPts val="0"/>
              </a:spcBef>
              <a:defRPr/>
            </a:lvl7pPr>
            <a:lvl8pPr marL="3261027" marR="0" indent="0" algn="l" rtl="0">
              <a:spcBef>
                <a:spcPts val="0"/>
              </a:spcBef>
              <a:defRPr/>
            </a:lvl8pPr>
            <a:lvl9pPr marL="3726888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380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>
                <a:buSzPct val="25000"/>
              </a:pPr>
              <a:t>1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99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3157" tIns="93157" rIns="93157" bIns="93157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2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3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4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5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6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7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57" tIns="46565" rIns="93157" bIns="46565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3157" tIns="93157" rIns="93157" bIns="93157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3157" tIns="93157" rIns="93157" bIns="93157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 rot="5400000">
            <a:off x="4667249" y="2228850"/>
            <a:ext cx="56388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 rot="5400000">
            <a:off x="704849" y="361950"/>
            <a:ext cx="56388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38099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48200" y="1752600"/>
            <a:ext cx="38099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2438399" y="0"/>
            <a:ext cx="4267199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2381250" y="6459537"/>
            <a:ext cx="2190750" cy="2270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2009 Delmar, Cengage Learning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Chp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12: The Urinary System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 algn="ctr">
              <a:buNone/>
            </a:pPr>
            <a:r>
              <a:rPr lang="en-US" sz="2800" u="sng" dirty="0" smtClean="0"/>
              <a:t>Functions:</a:t>
            </a:r>
          </a:p>
          <a:p>
            <a:pPr algn="ctr"/>
            <a:r>
              <a:rPr lang="en-US" sz="2800" dirty="0" smtClean="0"/>
              <a:t>Filtration</a:t>
            </a:r>
          </a:p>
          <a:p>
            <a:pPr algn="ctr"/>
            <a:r>
              <a:rPr lang="en-US" sz="2800" dirty="0" smtClean="0"/>
              <a:t>Waste storage &amp; excretion</a:t>
            </a:r>
          </a:p>
          <a:p>
            <a:pPr algn="ctr"/>
            <a:r>
              <a:rPr lang="en-US" sz="2800" dirty="0" smtClean="0"/>
              <a:t>Hormone production</a:t>
            </a:r>
          </a:p>
          <a:p>
            <a:pPr algn="ctr"/>
            <a:r>
              <a:rPr lang="en-US" sz="2800" dirty="0" smtClean="0"/>
              <a:t>Homeostasis maintenance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91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Diagnostic Procedures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152400" y="1371600"/>
            <a:ext cx="5943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sng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KUB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x-ray of </a:t>
            </a:r>
            <a:r>
              <a:rPr lang="en-US" sz="3200" b="0" i="0" u="none" strike="noStrike" cap="none" baseline="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abdominopelvic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ca</a:t>
            </a:r>
            <a:r>
              <a:rPr lang="en-US" sz="32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vities to include the kidneys, ureters and bladder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i="0" u="sng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Intravenous </a:t>
            </a:r>
            <a:r>
              <a:rPr lang="en-US" sz="3200" i="0" u="sng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Pyelogram</a:t>
            </a:r>
            <a:r>
              <a:rPr lang="en-US" sz="3200" i="0" u="sng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(IVP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):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contrast medium injected into the veins and a series of x-rays are taken to view the urinary organs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76998" y="3962400"/>
            <a:ext cx="2438401" cy="2579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77000" y="1524000"/>
            <a:ext cx="2057399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295400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Flipped Classroom: 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Define/Describe the Diseases and Conditions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4495799" cy="4419599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Nephrolithiasis</a:t>
            </a:r>
          </a:p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PKU</a:t>
            </a:r>
          </a:p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PKD</a:t>
            </a:r>
          </a:p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Pyelonephritis</a:t>
            </a:r>
          </a:p>
          <a:p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Wilms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tumor</a:t>
            </a:r>
          </a:p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UTI</a:t>
            </a:r>
          </a:p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Cystocele</a:t>
            </a:r>
          </a:p>
          <a:p>
            <a:pPr marL="203200" indent="0">
              <a:buNone/>
            </a:pPr>
            <a:endParaRPr 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3581400" y="1600200"/>
            <a:ext cx="5410200" cy="480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Renal hypertension</a:t>
            </a:r>
          </a:p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Renal cell carcinoma</a:t>
            </a:r>
          </a:p>
          <a:p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Nephrosclerosis</a:t>
            </a:r>
            <a:endParaRPr lang="en-US" sz="3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Nephritic Syndrome</a:t>
            </a:r>
          </a:p>
          <a:p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Cystolithiasis</a:t>
            </a:r>
            <a:endParaRPr lang="en-US" sz="3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03200" indent="0">
              <a:buNone/>
            </a:pP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5612" y="0"/>
            <a:ext cx="8229600" cy="1295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Structures of the Urinary </a:t>
            </a:r>
            <a:r>
              <a:rPr lang="en-US" sz="4400" b="0" i="0" u="none" strike="noStrike" cap="none" baseline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(Excretory</a:t>
            </a:r>
            <a:r>
              <a:rPr lang="en-US" sz="4400" b="0" i="0" u="none" strike="noStrike" cap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System)</a:t>
            </a:r>
            <a:endParaRPr lang="en-US" sz="4400" b="0" i="0" u="none" strike="noStrike" cap="none" baseline="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79638" y="1752600"/>
            <a:ext cx="4783136" cy="4325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9067800" cy="1295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baseline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Structures</a:t>
            </a:r>
            <a:r>
              <a:rPr lang="en-US" sz="4000" b="0" i="0" u="none" strike="noStrike" cap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Urinary System:</a:t>
            </a:r>
            <a:br>
              <a:rPr lang="en-US" sz="4000" b="0" i="0" u="none" strike="noStrike" cap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1" i="0" u="none" strike="noStrike" cap="none" baseline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Kidneys </a:t>
            </a:r>
            <a:r>
              <a:rPr lang="en-US" sz="4000" b="0" i="0" u="none" strike="noStrike" cap="none" baseline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en-US" sz="4000" b="0" i="0" u="none" strike="noStrike" cap="none" baseline="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41148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Functions </a:t>
            </a: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Filter the blood to remove waste products.</a:t>
            </a: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Maintain electrolyte concentrations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953900" y="4062425"/>
            <a:ext cx="3694300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Combining Forms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baseline="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nephr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/o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baseline="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744" y="2362200"/>
            <a:ext cx="3817038" cy="3661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Ureters </a:t>
            </a:r>
            <a:r>
              <a:rPr lang="en-US" sz="4400" b="0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Function </a:t>
            </a: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Transport urine from the kidneys to the bladder.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Combining Form</a:t>
            </a: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ureter/o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l="44800"/>
          <a:stretch/>
        </p:blipFill>
        <p:spPr>
          <a:xfrm>
            <a:off x="6842010" y="1676400"/>
            <a:ext cx="2301989" cy="4829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Urinary Bladder  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04800" y="1752600"/>
            <a:ext cx="41909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Function </a:t>
            </a: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Stores urine until it is excreted.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Combining Form</a:t>
            </a: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cyst/o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7200" y="1752600"/>
            <a:ext cx="4114800" cy="474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Urethra</a:t>
            </a:r>
            <a:r>
              <a:rPr lang="en-US" sz="4400" b="0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4648200" cy="434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Function </a:t>
            </a: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Transports urine from the bladder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excreted from the body.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Combining Form</a:t>
            </a:r>
          </a:p>
          <a:p>
            <a:pPr marL="3429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en-US" sz="2000" b="0" i="0" u="none" strike="noStrike" cap="none" baseline="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urethr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/o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29200" y="1600200"/>
            <a:ext cx="4114800" cy="474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Urine 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Function </a:t>
            </a: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Liquid waste product produced by the kidney </a:t>
            </a:r>
            <a:endParaRPr lang="en-US" sz="2000" b="0" i="0" u="none" strike="noStrike" cap="none" baseline="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Combining Forms</a:t>
            </a:r>
          </a:p>
          <a:p>
            <a:pPr marL="914400" marR="0" lvl="2" indent="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 sz="2000" b="0" i="0" u="none" strike="noStrike" cap="none" baseline="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</a:t>
            </a:r>
            <a:r>
              <a:rPr lang="en-US" sz="2000" b="0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/o, </a:t>
            </a:r>
            <a:r>
              <a:rPr lang="en-US" sz="2000" b="0" i="0" u="none" strike="noStrike" cap="none" baseline="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urin</a:t>
            </a:r>
            <a:r>
              <a:rPr lang="en-US" sz="2000" b="0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/o, -</a:t>
            </a:r>
            <a:r>
              <a:rPr lang="en-US" sz="2000" b="0" i="0" u="none" strike="noStrike" cap="none" baseline="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uria</a:t>
            </a:r>
            <a:endParaRPr lang="en-US" sz="2000" b="0" i="0" u="none" strike="noStrike" cap="none" baseline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814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Urination </a:t>
            </a:r>
            <a:r>
              <a:rPr lang="en-US" sz="3200" b="0" i="0" u="none" strike="noStrike" cap="none" baseline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(define</a:t>
            </a:r>
            <a:r>
              <a:rPr lang="en-US" sz="3200" b="0" i="0" u="none" strike="noStrike" cap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together)</a:t>
            </a:r>
            <a:endParaRPr lang="en-US" sz="3200" b="0" i="0" u="none" strike="noStrike" cap="none" baseline="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Diuresis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Enuresis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Oliguria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Nocturia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Urinary Retention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Incontinence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Stress incontinence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Urge incontinence</a:t>
            </a: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2819400"/>
            <a:ext cx="2743199" cy="2475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Treatment Procedures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04800" y="1524000"/>
            <a:ext cx="8610599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Transplant – kidney; remove and replace the kidneys from a donor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Lithotripsy – destruction of the kidney stone through the use of ultrasonic waves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Nephrolithotomy – surgical removal of kidney stones through a surgical incision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rlich-Schroeder">
  <a:themeElements>
    <a:clrScheme name="Ehrlich-Schroe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241</Words>
  <Application>Microsoft Office PowerPoint</Application>
  <PresentationFormat>On-screen Show (4:3)</PresentationFormat>
  <Paragraphs>73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Ehrlich-Schroeder</vt:lpstr>
      <vt:lpstr>Chp 12: The Urinary System</vt:lpstr>
      <vt:lpstr>Primary Structures of the Urinary System (Excretory System)</vt:lpstr>
      <vt:lpstr>Structures of the Urinary System: Kidneys  </vt:lpstr>
      <vt:lpstr>Ureters  </vt:lpstr>
      <vt:lpstr>Urinary Bladder  </vt:lpstr>
      <vt:lpstr>Urethra </vt:lpstr>
      <vt:lpstr>Urine </vt:lpstr>
      <vt:lpstr>Urination (define together)</vt:lpstr>
      <vt:lpstr>Treatment Procedures</vt:lpstr>
      <vt:lpstr>Diagnostic Procedures</vt:lpstr>
      <vt:lpstr>Flipped Classroom:  Define/Describe the Diseases and Conditions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THOMAS, MARY</dc:creator>
  <cp:lastModifiedBy>THOMAS, MARY</cp:lastModifiedBy>
  <cp:revision>25</cp:revision>
  <cp:lastPrinted>2019-04-02T18:31:46Z</cp:lastPrinted>
  <dcterms:modified xsi:type="dcterms:W3CDTF">2019-04-02T19:13:44Z</dcterms:modified>
</cp:coreProperties>
</file>